
<file path=[Content_Types].xml><?xml version="1.0" encoding="utf-8"?>
<Types xmlns="http://schemas.openxmlformats.org/package/2006/content-types">
  <Default Extension="emf" ContentType="image/x-emf"/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2" r:id="rId5"/>
    <p:sldMasterId id="2147483692" r:id="rId6"/>
  </p:sldMasterIdLst>
  <p:notesMasterIdLst>
    <p:notesMasterId r:id="rId57"/>
  </p:notesMasterIdLst>
  <p:sldIdLst>
    <p:sldId id="279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81" r:id="rId18"/>
    <p:sldId id="282" r:id="rId19"/>
    <p:sldId id="297" r:id="rId20"/>
    <p:sldId id="295" r:id="rId21"/>
    <p:sldId id="293" r:id="rId22"/>
    <p:sldId id="299" r:id="rId23"/>
    <p:sldId id="300" r:id="rId24"/>
    <p:sldId id="301" r:id="rId25"/>
    <p:sldId id="257" r:id="rId26"/>
    <p:sldId id="258" r:id="rId27"/>
    <p:sldId id="259" r:id="rId28"/>
    <p:sldId id="261" r:id="rId29"/>
    <p:sldId id="260" r:id="rId30"/>
    <p:sldId id="262" r:id="rId31"/>
    <p:sldId id="263" r:id="rId32"/>
    <p:sldId id="264" r:id="rId33"/>
    <p:sldId id="275" r:id="rId34"/>
    <p:sldId id="265" r:id="rId35"/>
    <p:sldId id="266" r:id="rId36"/>
    <p:sldId id="276" r:id="rId37"/>
    <p:sldId id="298" r:id="rId38"/>
    <p:sldId id="267" r:id="rId39"/>
    <p:sldId id="268" r:id="rId40"/>
    <p:sldId id="269" r:id="rId41"/>
    <p:sldId id="270" r:id="rId42"/>
    <p:sldId id="271" r:id="rId43"/>
    <p:sldId id="272" r:id="rId44"/>
    <p:sldId id="277" r:id="rId45"/>
    <p:sldId id="273" r:id="rId46"/>
    <p:sldId id="274" r:id="rId47"/>
    <p:sldId id="278" r:id="rId48"/>
    <p:sldId id="303" r:id="rId49"/>
    <p:sldId id="304" r:id="rId50"/>
    <p:sldId id="302" r:id="rId51"/>
    <p:sldId id="305" r:id="rId52"/>
    <p:sldId id="306" r:id="rId53"/>
    <p:sldId id="307" r:id="rId54"/>
    <p:sldId id="308" r:id="rId55"/>
    <p:sldId id="309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y, Linda (BLC)" initials="KL(" lastIdx="2" clrIdx="0">
    <p:extLst>
      <p:ext uri="{19B8F6BF-5375-455C-9EA6-DF929625EA0E}">
        <p15:presenceInfo xmlns:p15="http://schemas.microsoft.com/office/powerpoint/2012/main" userId="S-1-5-21-320818509-2549926932-657949529-71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31T13:50:57.017" idx="1">
    <p:pos x="4320" y="1494"/>
    <p:text>This section is where all your internal supports 5-7 minutes to talk about what services they provide for clinicians and staff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31T15:01:52.888" idx="2">
    <p:pos x="4134" y="1914"/>
    <p:text>Evaluations are for you to continuously improve your teaching and what attendees like and do not like.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5E9AD-3291-4442-9308-AAD0DAB1BA62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B7F11-1CEA-48D5-9006-68CB531AF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5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38275" y="1173163"/>
            <a:ext cx="4225925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67FF03-B3D6-4596-A825-E0AB89B371F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56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2B741E-5BB6-41C5-A162-B754863454B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711200"/>
            <a:ext cx="4764087" cy="3573463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Pat</a:t>
            </a:r>
          </a:p>
        </p:txBody>
      </p:sp>
    </p:spTree>
    <p:extLst>
      <p:ext uri="{BB962C8B-B14F-4D97-AF65-F5344CB8AC3E}">
        <p14:creationId xmlns:p14="http://schemas.microsoft.com/office/powerpoint/2010/main" val="1347234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9B195E-40CF-4146-A83D-BF33C27B8C7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70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3D7D20-E068-48B4-971D-DDFA36A49E1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8222" indent="-238222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326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4024CD-D29F-4F37-AF12-48067BCE48E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6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842FC7-7245-4620-86FA-E0B8AEA264A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331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A29D14-F462-4A3D-8C7F-341B2F0C237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57211">
              <a:defRPr/>
            </a:pPr>
            <a:r>
              <a:rPr lang="en-US" dirty="0"/>
              <a:t>Barbara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Do need to mention duty to report and peer support does not grant peer review privilege.</a:t>
            </a:r>
          </a:p>
        </p:txBody>
      </p:sp>
    </p:spTree>
    <p:extLst>
      <p:ext uri="{BB962C8B-B14F-4D97-AF65-F5344CB8AC3E}">
        <p14:creationId xmlns:p14="http://schemas.microsoft.com/office/powerpoint/2010/main" val="8743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211">
              <a:defRPr/>
            </a:pPr>
            <a:r>
              <a:rPr lang="en-US" dirty="0"/>
              <a:t>Barbara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A357-CEDC-4CA9-8783-BC445F713709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26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211">
              <a:defRPr/>
            </a:pPr>
            <a:r>
              <a:rPr lang="en-US" dirty="0"/>
              <a:t>Barbara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A357-CEDC-4CA9-8783-BC445F713709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43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0674C6-E0B2-4448-97F4-E5817196B90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39363">
              <a:defRPr/>
            </a:pPr>
            <a:r>
              <a:rPr lang="en-US" dirty="0"/>
              <a:t>Barbara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46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Pat/Barbara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6A357-CEDC-4CA9-8783-BC445F713709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4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897EB9E-6E3E-479D-91AC-D9E828CF1E9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674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B14758-451B-4CC1-ABB8-BA5469E548E4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722313"/>
            <a:ext cx="4840288" cy="3630612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100" dirty="0"/>
              <a:t>In relation to the stressors you are dealing with today.</a:t>
            </a:r>
          </a:p>
          <a:p>
            <a:pPr eaLnBrk="1" hangingPunct="1">
              <a:buFontTx/>
              <a:buChar char="•"/>
            </a:pPr>
            <a:r>
              <a:rPr lang="en-US" sz="2100" dirty="0"/>
              <a:t>To help cope with the </a:t>
            </a:r>
            <a:r>
              <a:rPr lang="en-US" sz="2100" b="1" dirty="0"/>
              <a:t>chang</a:t>
            </a:r>
            <a:r>
              <a:rPr lang="en-US" sz="2100" dirty="0"/>
              <a:t>e, determine what you can control…</a:t>
            </a:r>
          </a:p>
          <a:p>
            <a:pPr eaLnBrk="1" hangingPunct="1">
              <a:buFontTx/>
              <a:buChar char="•"/>
            </a:pPr>
            <a:r>
              <a:rPr lang="en-US" sz="2100" dirty="0"/>
              <a:t>Evaluate your current support systems and consider which support system you wish to strengthen and those you wish to eliminate. Reach out to others e.g church, coworkers, family, friends</a:t>
            </a:r>
          </a:p>
          <a:p>
            <a:pPr eaLnBrk="1" hangingPunct="1">
              <a:buFontTx/>
              <a:buChar char="•"/>
            </a:pPr>
            <a:r>
              <a:rPr lang="en-US" sz="2100" dirty="0"/>
              <a:t>Manage expectations-shoulda all over you. To help with </a:t>
            </a:r>
            <a:r>
              <a:rPr lang="en-US" sz="2100" b="1" dirty="0"/>
              <a:t>perfectionism</a:t>
            </a:r>
            <a:r>
              <a:rPr lang="en-US" sz="2100" dirty="0"/>
              <a:t>, what is really expected of you. </a:t>
            </a:r>
          </a:p>
        </p:txBody>
      </p:sp>
    </p:spTree>
    <p:extLst>
      <p:ext uri="{BB962C8B-B14F-4D97-AF65-F5344CB8AC3E}">
        <p14:creationId xmlns:p14="http://schemas.microsoft.com/office/powerpoint/2010/main" val="117269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1075" name="Notes Placeholder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dirty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523CB3-9488-43F8-9B05-67F9B0931F87}" type="slidenum">
              <a:rPr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9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731838"/>
            <a:ext cx="4872037" cy="36544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17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46376" y="4629251"/>
            <a:ext cx="5970988" cy="278754"/>
          </a:xfrm>
        </p:spPr>
        <p:txBody>
          <a:bodyPr>
            <a:spAutoFit/>
          </a:bodyPr>
          <a:lstStyle/>
          <a:p>
            <a:pPr eaLnBrk="1"/>
            <a:r>
              <a:rPr dirty="0">
                <a:latin typeface="Times New Roman" pitchFamily="18" charset="0"/>
              </a:rPr>
              <a:t>We spent today together….now you have developed new relationships …alliances </a:t>
            </a:r>
          </a:p>
        </p:txBody>
      </p:sp>
    </p:spTree>
    <p:extLst>
      <p:ext uri="{BB962C8B-B14F-4D97-AF65-F5344CB8AC3E}">
        <p14:creationId xmlns:p14="http://schemas.microsoft.com/office/powerpoint/2010/main" val="1906194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1A6711C-C268-4FD9-BADA-95388C41236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93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BCCC3AB-9184-40C9-8726-35DB44C0E99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596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A92200A-C83D-45D3-823B-C5A3E1DCFF4F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595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03583AC-D206-4AD6-905D-638E7A636F6C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895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ACF6B05-CC05-4863-8752-D1BEED139495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04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D3C3201-5669-49E0-AA6D-812E8324537C}" type="slidenum">
              <a:rPr lang="en-US"/>
              <a:pPr/>
              <a:t>17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802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276C0-723E-4D9F-A203-CA081A640DB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4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58775" cy="19589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58975"/>
            <a:ext cx="358775" cy="48990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2891" y="2248863"/>
            <a:ext cx="6670885" cy="2010893"/>
          </a:xfrm>
        </p:spPr>
        <p:txBody>
          <a:bodyPr lIns="0" rIns="0" anchor="t">
            <a:noAutofit/>
          </a:bodyPr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2891" y="5747735"/>
            <a:ext cx="4697161" cy="72457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2530" name="Picture 2" descr="W:\W_BLC\BRAND TEMPLATES\Logos\BLC_for_Patient_Safety_Logo_FINAL_6-27-17\CMYK\BLC_for_Patient_Safety_Logo_CMY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276"/>
            <a:ext cx="2343727" cy="124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77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58775" cy="19589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58975"/>
            <a:ext cx="358775" cy="48990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2891" y="2248863"/>
            <a:ext cx="6670885" cy="2010893"/>
          </a:xfrm>
        </p:spPr>
        <p:txBody>
          <a:bodyPr lIns="0" rIns="0" anchor="t">
            <a:noAutofit/>
          </a:bodyPr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2891" y="5747735"/>
            <a:ext cx="4697161" cy="72457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2530" name="Picture 2" descr="W:\W_BLC\BRAND TEMPLATES\Logos\BLC_for_Patient_Safety_Logo_FINAL_6-27-17\CMYK\BLC_for_Patient_Safety_Logo_CMY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276"/>
            <a:ext cx="2343727" cy="124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56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ivi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8482013" y="6445250"/>
            <a:ext cx="661987" cy="0"/>
          </a:xfrm>
          <a:prstGeom prst="line">
            <a:avLst/>
          </a:prstGeom>
          <a:ln w="9525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738" y="268034"/>
            <a:ext cx="6670885" cy="2929227"/>
          </a:xfrm>
        </p:spPr>
        <p:txBody>
          <a:bodyPr lIns="0" rIns="0">
            <a:no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738" y="3367339"/>
            <a:ext cx="4697161" cy="7245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37350" y="64452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C9C9C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88C98909-1499-754F-ACF6-01AA9D87C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0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for ZERO HA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36525" cy="19589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58975"/>
            <a:ext cx="136525" cy="48990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666" y="3699933"/>
            <a:ext cx="8278283" cy="2904067"/>
          </a:xfrm>
        </p:spPr>
        <p:txBody>
          <a:bodyPr lIns="0" rIns="0" anchor="ctr">
            <a:no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554" name="Picture 2" descr="W:\W_BLC\BRAND TEMPLATES\Logos\BLC_for_Patient_Safety_Logo_FINAL_6-27-17\White\BLC_for_Patient_Safety_Logo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697175"/>
            <a:ext cx="1356823" cy="72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060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8482013" y="6445250"/>
            <a:ext cx="661987" cy="0"/>
          </a:xfrm>
          <a:prstGeom prst="line">
            <a:avLst/>
          </a:prstGeom>
          <a:ln w="9525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4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298"/>
            <a:ext cx="8229600" cy="4725865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35353"/>
                </a:solidFill>
              </a:defRPr>
            </a:lvl1pPr>
            <a:lvl2pPr>
              <a:spcBef>
                <a:spcPts val="800"/>
              </a:spcBef>
              <a:defRPr>
                <a:solidFill>
                  <a:srgbClr val="535353"/>
                </a:solidFill>
              </a:defRPr>
            </a:lvl2pPr>
            <a:lvl3pPr marL="914400" indent="-228600">
              <a:spcBef>
                <a:spcPts val="800"/>
              </a:spcBef>
              <a:buFont typeface="Wingdings" charset="2"/>
              <a:buChar char="§"/>
              <a:defRPr>
                <a:solidFill>
                  <a:srgbClr val="535353"/>
                </a:solidFill>
              </a:defRPr>
            </a:lvl3pPr>
            <a:lvl4pPr>
              <a:spcBef>
                <a:spcPts val="800"/>
              </a:spcBef>
              <a:defRPr>
                <a:solidFill>
                  <a:srgbClr val="535353"/>
                </a:solidFill>
              </a:defRPr>
            </a:lvl4pPr>
            <a:lvl5pPr marL="1371600" indent="-228600">
              <a:spcBef>
                <a:spcPts val="800"/>
              </a:spcBef>
              <a:buSzPct val="100000"/>
              <a:buFont typeface="Arial"/>
              <a:buChar char="•"/>
              <a:defRPr>
                <a:solidFill>
                  <a:srgbClr val="53535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37350" y="64452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88C98909-1499-754F-ACF6-01AA9D87C6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W:\W_BLC\BRAND TEMPLATES\Logos\BLC_for_Patient_Safety_Logo_FINAL_6-27-17\CMYK\BLC_for_Patient_Safety_Logo_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450" y="404635"/>
            <a:ext cx="1322973" cy="70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001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8482013" y="6445250"/>
            <a:ext cx="661987" cy="0"/>
          </a:xfrm>
          <a:prstGeom prst="line">
            <a:avLst/>
          </a:prstGeom>
          <a:ln w="9525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325"/>
            <a:ext cx="8229600" cy="993775"/>
          </a:xfrm>
        </p:spPr>
        <p:txBody>
          <a:bodyPr/>
          <a:lstStyle>
            <a:lvl1pPr>
              <a:defRPr>
                <a:solidFill>
                  <a:srgbClr val="0054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298"/>
            <a:ext cx="8229600" cy="4725865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35353"/>
                </a:solidFill>
              </a:defRPr>
            </a:lvl1pPr>
            <a:lvl2pPr>
              <a:spcBef>
                <a:spcPts val="800"/>
              </a:spcBef>
              <a:defRPr>
                <a:solidFill>
                  <a:srgbClr val="535353"/>
                </a:solidFill>
              </a:defRPr>
            </a:lvl2pPr>
            <a:lvl3pPr marL="914400" indent="-228600">
              <a:spcBef>
                <a:spcPts val="800"/>
              </a:spcBef>
              <a:buFont typeface="Wingdings" charset="2"/>
              <a:buChar char="§"/>
              <a:defRPr>
                <a:solidFill>
                  <a:srgbClr val="535353"/>
                </a:solidFill>
              </a:defRPr>
            </a:lvl3pPr>
            <a:lvl4pPr>
              <a:spcBef>
                <a:spcPts val="800"/>
              </a:spcBef>
              <a:defRPr>
                <a:solidFill>
                  <a:srgbClr val="535353"/>
                </a:solidFill>
              </a:defRPr>
            </a:lvl4pPr>
            <a:lvl5pPr marL="1371600" indent="-228600">
              <a:spcBef>
                <a:spcPts val="800"/>
              </a:spcBef>
              <a:buSzPct val="100000"/>
              <a:buFont typeface="Arial"/>
              <a:buChar char="•"/>
              <a:defRPr>
                <a:solidFill>
                  <a:srgbClr val="53535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37350" y="64452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88C98909-1499-754F-ACF6-01AA9D87C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27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53" y="6143252"/>
            <a:ext cx="443753" cy="365125"/>
          </a:xfrm>
          <a:prstGeom prst="rect">
            <a:avLst/>
          </a:prstGeom>
        </p:spPr>
        <p:txBody>
          <a:bodyPr/>
          <a:lstStyle/>
          <a:p>
            <a:fld id="{88C98909-1499-754F-ACF6-01AA9D87C66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50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853" y="6143252"/>
            <a:ext cx="443753" cy="365125"/>
          </a:xfrm>
          <a:prstGeom prst="rect">
            <a:avLst/>
          </a:prstGeom>
        </p:spPr>
        <p:txBody>
          <a:bodyPr/>
          <a:lstStyle/>
          <a:p>
            <a:fld id="{88C98909-1499-754F-ACF6-01AA9D87C66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38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853" y="6143252"/>
            <a:ext cx="443753" cy="365125"/>
          </a:xfrm>
          <a:prstGeom prst="rect">
            <a:avLst/>
          </a:prstGeom>
        </p:spPr>
        <p:txBody>
          <a:bodyPr/>
          <a:lstStyle/>
          <a:p>
            <a:fld id="{88C98909-1499-754F-ACF6-01AA9D87C66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57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3A8E5B8-9411-4E38-87FF-16F799F8AC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24" y="345600"/>
            <a:ext cx="3509331" cy="601200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800" y="6442543"/>
            <a:ext cx="47498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15634"/>
            <a:ext cx="5400000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9" y="705829"/>
            <a:ext cx="540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792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58775" cy="19589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58975"/>
            <a:ext cx="358775" cy="48990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2891" y="2248863"/>
            <a:ext cx="6670885" cy="2010893"/>
          </a:xfrm>
        </p:spPr>
        <p:txBody>
          <a:bodyPr lIns="0" rIns="0" anchor="t">
            <a:noAutofit/>
          </a:bodyPr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2891" y="5747735"/>
            <a:ext cx="4697161" cy="72457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2530" name="Picture 2" descr="W:\W_BLC\BRAND TEMPLATES\Logos\BLC_for_Patient_Safety_Logo_FINAL_6-27-17\CMYK\BLC_for_Patient_Safety_Logo_CMY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276"/>
            <a:ext cx="2343727" cy="124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49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ivi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8482013" y="6445250"/>
            <a:ext cx="661987" cy="0"/>
          </a:xfrm>
          <a:prstGeom prst="line">
            <a:avLst/>
          </a:prstGeom>
          <a:ln w="9525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738" y="268034"/>
            <a:ext cx="6670885" cy="2929227"/>
          </a:xfrm>
        </p:spPr>
        <p:txBody>
          <a:bodyPr lIns="0" rIns="0">
            <a:no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738" y="3367339"/>
            <a:ext cx="4697161" cy="7245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37350" y="64452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C9C9C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88C98909-1499-754F-ACF6-01AA9D87C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50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ivi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8482013" y="6445250"/>
            <a:ext cx="661987" cy="0"/>
          </a:xfrm>
          <a:prstGeom prst="line">
            <a:avLst/>
          </a:prstGeom>
          <a:ln w="9525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738" y="268034"/>
            <a:ext cx="6670885" cy="2929227"/>
          </a:xfrm>
        </p:spPr>
        <p:txBody>
          <a:bodyPr lIns="0" rIns="0">
            <a:no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738" y="3367339"/>
            <a:ext cx="4697161" cy="7245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37350" y="64452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C9C9C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88C98909-1499-754F-ACF6-01AA9D87C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57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for ZERO HA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36525" cy="19589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58975"/>
            <a:ext cx="136525" cy="48990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666" y="3699933"/>
            <a:ext cx="8278283" cy="2904067"/>
          </a:xfrm>
        </p:spPr>
        <p:txBody>
          <a:bodyPr lIns="0" rIns="0" anchor="ctr">
            <a:no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554" name="Picture 2" descr="W:\W_BLC\BRAND TEMPLATES\Logos\BLC_for_Patient_Safety_Logo_FINAL_6-27-17\White\BLC_for_Patient_Safety_Logo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697175"/>
            <a:ext cx="1356823" cy="72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269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8482013" y="6445250"/>
            <a:ext cx="661987" cy="0"/>
          </a:xfrm>
          <a:prstGeom prst="line">
            <a:avLst/>
          </a:prstGeom>
          <a:ln w="9525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4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298"/>
            <a:ext cx="8229600" cy="4725865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35353"/>
                </a:solidFill>
              </a:defRPr>
            </a:lvl1pPr>
            <a:lvl2pPr>
              <a:spcBef>
                <a:spcPts val="800"/>
              </a:spcBef>
              <a:defRPr>
                <a:solidFill>
                  <a:srgbClr val="535353"/>
                </a:solidFill>
              </a:defRPr>
            </a:lvl2pPr>
            <a:lvl3pPr marL="914400" indent="-228600">
              <a:spcBef>
                <a:spcPts val="800"/>
              </a:spcBef>
              <a:buFont typeface="Wingdings" charset="2"/>
              <a:buChar char="§"/>
              <a:defRPr>
                <a:solidFill>
                  <a:srgbClr val="535353"/>
                </a:solidFill>
              </a:defRPr>
            </a:lvl3pPr>
            <a:lvl4pPr>
              <a:spcBef>
                <a:spcPts val="800"/>
              </a:spcBef>
              <a:defRPr>
                <a:solidFill>
                  <a:srgbClr val="535353"/>
                </a:solidFill>
              </a:defRPr>
            </a:lvl4pPr>
            <a:lvl5pPr marL="1371600" indent="-228600">
              <a:spcBef>
                <a:spcPts val="800"/>
              </a:spcBef>
              <a:buSzPct val="100000"/>
              <a:buFont typeface="Arial"/>
              <a:buChar char="•"/>
              <a:defRPr>
                <a:solidFill>
                  <a:srgbClr val="53535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37350" y="64452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88C98909-1499-754F-ACF6-01AA9D87C6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W:\W_BLC\BRAND TEMPLATES\Logos\BLC_for_Patient_Safety_Logo_FINAL_6-27-17\CMYK\BLC_for_Patient_Safety_Logo_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450" y="404635"/>
            <a:ext cx="1322973" cy="70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360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8482013" y="6445250"/>
            <a:ext cx="661987" cy="0"/>
          </a:xfrm>
          <a:prstGeom prst="line">
            <a:avLst/>
          </a:prstGeom>
          <a:ln w="9525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325"/>
            <a:ext cx="8229600" cy="993775"/>
          </a:xfrm>
        </p:spPr>
        <p:txBody>
          <a:bodyPr/>
          <a:lstStyle>
            <a:lvl1pPr>
              <a:defRPr>
                <a:solidFill>
                  <a:srgbClr val="0054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298"/>
            <a:ext cx="8229600" cy="4725865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35353"/>
                </a:solidFill>
              </a:defRPr>
            </a:lvl1pPr>
            <a:lvl2pPr>
              <a:spcBef>
                <a:spcPts val="800"/>
              </a:spcBef>
              <a:defRPr>
                <a:solidFill>
                  <a:srgbClr val="535353"/>
                </a:solidFill>
              </a:defRPr>
            </a:lvl2pPr>
            <a:lvl3pPr marL="914400" indent="-228600">
              <a:spcBef>
                <a:spcPts val="800"/>
              </a:spcBef>
              <a:buFont typeface="Wingdings" charset="2"/>
              <a:buChar char="§"/>
              <a:defRPr>
                <a:solidFill>
                  <a:srgbClr val="535353"/>
                </a:solidFill>
              </a:defRPr>
            </a:lvl3pPr>
            <a:lvl4pPr>
              <a:spcBef>
                <a:spcPts val="800"/>
              </a:spcBef>
              <a:defRPr>
                <a:solidFill>
                  <a:srgbClr val="535353"/>
                </a:solidFill>
              </a:defRPr>
            </a:lvl4pPr>
            <a:lvl5pPr marL="1371600" indent="-228600">
              <a:spcBef>
                <a:spcPts val="800"/>
              </a:spcBef>
              <a:buSzPct val="100000"/>
              <a:buFont typeface="Arial"/>
              <a:buChar char="•"/>
              <a:defRPr>
                <a:solidFill>
                  <a:srgbClr val="53535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37350" y="64452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88C98909-1499-754F-ACF6-01AA9D87C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70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53" y="6143252"/>
            <a:ext cx="443753" cy="365125"/>
          </a:xfrm>
          <a:prstGeom prst="rect">
            <a:avLst/>
          </a:prstGeom>
        </p:spPr>
        <p:txBody>
          <a:bodyPr/>
          <a:lstStyle/>
          <a:p>
            <a:fld id="{88C98909-1499-754F-ACF6-01AA9D87C66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11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853" y="6143252"/>
            <a:ext cx="443753" cy="365125"/>
          </a:xfrm>
          <a:prstGeom prst="rect">
            <a:avLst/>
          </a:prstGeom>
        </p:spPr>
        <p:txBody>
          <a:bodyPr/>
          <a:lstStyle/>
          <a:p>
            <a:fld id="{88C98909-1499-754F-ACF6-01AA9D87C66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04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3A8E5B8-9411-4E38-87FF-16F799F8AC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24" y="345600"/>
            <a:ext cx="3509331" cy="601200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800" y="6442543"/>
            <a:ext cx="47498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15634"/>
            <a:ext cx="5400000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9" y="705829"/>
            <a:ext cx="540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46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for ZERO HA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36525" cy="19589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58975"/>
            <a:ext cx="136525" cy="48990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666" y="3699933"/>
            <a:ext cx="8278283" cy="2904067"/>
          </a:xfrm>
        </p:spPr>
        <p:txBody>
          <a:bodyPr lIns="0" rIns="0" anchor="ctr">
            <a:no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554" name="Picture 2" descr="W:\W_BLC\BRAND TEMPLATES\Logos\BLC_for_Patient_Safety_Logo_FINAL_6-27-17\White\BLC_for_Patient_Safety_Logo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697175"/>
            <a:ext cx="1356823" cy="72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87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8482013" y="6445250"/>
            <a:ext cx="661987" cy="0"/>
          </a:xfrm>
          <a:prstGeom prst="line">
            <a:avLst/>
          </a:prstGeom>
          <a:ln w="9525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4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298"/>
            <a:ext cx="8229600" cy="4725865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35353"/>
                </a:solidFill>
              </a:defRPr>
            </a:lvl1pPr>
            <a:lvl2pPr>
              <a:spcBef>
                <a:spcPts val="800"/>
              </a:spcBef>
              <a:defRPr>
                <a:solidFill>
                  <a:srgbClr val="535353"/>
                </a:solidFill>
              </a:defRPr>
            </a:lvl2pPr>
            <a:lvl3pPr marL="914400" indent="-228600">
              <a:spcBef>
                <a:spcPts val="800"/>
              </a:spcBef>
              <a:buFont typeface="Wingdings" charset="2"/>
              <a:buChar char="§"/>
              <a:defRPr>
                <a:solidFill>
                  <a:srgbClr val="535353"/>
                </a:solidFill>
              </a:defRPr>
            </a:lvl3pPr>
            <a:lvl4pPr>
              <a:spcBef>
                <a:spcPts val="800"/>
              </a:spcBef>
              <a:defRPr>
                <a:solidFill>
                  <a:srgbClr val="535353"/>
                </a:solidFill>
              </a:defRPr>
            </a:lvl4pPr>
            <a:lvl5pPr marL="1371600" indent="-228600">
              <a:spcBef>
                <a:spcPts val="800"/>
              </a:spcBef>
              <a:buSzPct val="100000"/>
              <a:buFont typeface="Arial"/>
              <a:buChar char="•"/>
              <a:defRPr>
                <a:solidFill>
                  <a:srgbClr val="53535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37350" y="64452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88C98909-1499-754F-ACF6-01AA9D87C66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W:\W_BLC\BRAND TEMPLATES\Logos\BLC_for_Patient_Safety_Logo_FINAL_6-27-17\CMYK\BLC_for_Patient_Safety_Logo_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450" y="404635"/>
            <a:ext cx="1322973" cy="70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54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8482013" y="6445250"/>
            <a:ext cx="661987" cy="0"/>
          </a:xfrm>
          <a:prstGeom prst="line">
            <a:avLst/>
          </a:prstGeom>
          <a:ln w="9525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325"/>
            <a:ext cx="8229600" cy="993775"/>
          </a:xfrm>
        </p:spPr>
        <p:txBody>
          <a:bodyPr/>
          <a:lstStyle>
            <a:lvl1pPr>
              <a:defRPr>
                <a:solidFill>
                  <a:srgbClr val="0054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298"/>
            <a:ext cx="8229600" cy="4725865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>
                <a:solidFill>
                  <a:srgbClr val="535353"/>
                </a:solidFill>
              </a:defRPr>
            </a:lvl1pPr>
            <a:lvl2pPr>
              <a:spcBef>
                <a:spcPts val="800"/>
              </a:spcBef>
              <a:defRPr>
                <a:solidFill>
                  <a:srgbClr val="535353"/>
                </a:solidFill>
              </a:defRPr>
            </a:lvl2pPr>
            <a:lvl3pPr marL="914400" indent="-228600">
              <a:spcBef>
                <a:spcPts val="800"/>
              </a:spcBef>
              <a:buFont typeface="Wingdings" charset="2"/>
              <a:buChar char="§"/>
              <a:defRPr>
                <a:solidFill>
                  <a:srgbClr val="535353"/>
                </a:solidFill>
              </a:defRPr>
            </a:lvl3pPr>
            <a:lvl4pPr>
              <a:spcBef>
                <a:spcPts val="800"/>
              </a:spcBef>
              <a:defRPr>
                <a:solidFill>
                  <a:srgbClr val="535353"/>
                </a:solidFill>
              </a:defRPr>
            </a:lvl4pPr>
            <a:lvl5pPr marL="1371600" indent="-228600">
              <a:spcBef>
                <a:spcPts val="800"/>
              </a:spcBef>
              <a:buSzPct val="100000"/>
              <a:buFont typeface="Arial"/>
              <a:buChar char="•"/>
              <a:defRPr>
                <a:solidFill>
                  <a:srgbClr val="53535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37350" y="64452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fld id="{88C98909-1499-754F-ACF6-01AA9D87C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5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53" y="6143252"/>
            <a:ext cx="443753" cy="365125"/>
          </a:xfrm>
          <a:prstGeom prst="rect">
            <a:avLst/>
          </a:prstGeom>
        </p:spPr>
        <p:txBody>
          <a:bodyPr/>
          <a:lstStyle/>
          <a:p>
            <a:fld id="{88C98909-1499-754F-ACF6-01AA9D87C66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7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853" y="6143252"/>
            <a:ext cx="443753" cy="365125"/>
          </a:xfrm>
          <a:prstGeom prst="rect">
            <a:avLst/>
          </a:prstGeom>
        </p:spPr>
        <p:txBody>
          <a:bodyPr/>
          <a:lstStyle/>
          <a:p>
            <a:fld id="{88C98909-1499-754F-ACF6-01AA9D87C66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5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853" y="6143252"/>
            <a:ext cx="443753" cy="365125"/>
          </a:xfrm>
          <a:prstGeom prst="rect">
            <a:avLst/>
          </a:prstGeom>
        </p:spPr>
        <p:txBody>
          <a:bodyPr/>
          <a:lstStyle/>
          <a:p>
            <a:fld id="{88C98909-1499-754F-ACF6-01AA9D87C66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0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3A8E5B8-9411-4E38-87FF-16F799F8AC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24" y="345600"/>
            <a:ext cx="3509331" cy="601200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800" y="6442543"/>
            <a:ext cx="47498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183E75"/>
                </a:solidFill>
              </a:rPr>
              <a:t>Presentation title here | Month 2019</a:t>
            </a:r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15634"/>
            <a:ext cx="5400000" cy="3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>
                <a:solidFill>
                  <a:srgbClr val="183E75"/>
                </a:solidFill>
              </a:rPr>
              <a:pPr/>
              <a:t>‹#›</a:t>
            </a:fld>
            <a:endParaRPr lang="en-US" dirty="0">
              <a:solidFill>
                <a:srgbClr val="183E75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9" y="705829"/>
            <a:ext cx="5400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1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181100"/>
            <a:ext cx="136525" cy="5676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7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457200" y="1400175"/>
            <a:ext cx="8413750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7325"/>
            <a:ext cx="685323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36525" cy="11811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3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800" kern="1200">
          <a:solidFill>
            <a:srgbClr val="005480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480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480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480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480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535353"/>
          </a:solidFill>
          <a:latin typeface="+mn-lt"/>
          <a:ea typeface="MS PGothic" pitchFamily="34" charset="-128"/>
          <a:cs typeface="ＭＳ Ｐゴシック" charset="0"/>
        </a:defRPr>
      </a:lvl1pPr>
      <a:lvl2pPr marL="685800" indent="-374650" algn="l" defTabSz="457200" rtl="0" eaLnBrk="1" fontAlgn="base" hangingPunct="1">
        <a:spcBef>
          <a:spcPts val="8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35353"/>
          </a:solidFill>
          <a:latin typeface="+mn-lt"/>
          <a:ea typeface="MS PGothic" pitchFamily="34" charset="-128"/>
          <a:cs typeface="+mn-cs"/>
        </a:defRPr>
      </a:lvl2pPr>
      <a:lvl3pPr marL="914400" indent="-228600" algn="l" defTabSz="457200" rtl="0" eaLnBrk="1" fontAlgn="base" hangingPunct="1">
        <a:spcBef>
          <a:spcPts val="800"/>
        </a:spcBef>
        <a:spcAft>
          <a:spcPct val="0"/>
        </a:spcAft>
        <a:buFont typeface="Wingdings" pitchFamily="2" charset="2"/>
        <a:buChar char="§"/>
        <a:defRPr sz="2400" kern="1200">
          <a:solidFill>
            <a:srgbClr val="535353"/>
          </a:solidFill>
          <a:latin typeface="+mn-lt"/>
          <a:ea typeface="MS PGothic" pitchFamily="34" charset="-128"/>
          <a:cs typeface="+mn-cs"/>
        </a:defRPr>
      </a:lvl3pPr>
      <a:lvl4pPr marL="1143000" indent="-228600" algn="l" defTabSz="457200" rtl="0" eaLnBrk="1" fontAlgn="base" hangingPunct="1">
        <a:spcBef>
          <a:spcPts val="8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535353"/>
          </a:solidFill>
          <a:latin typeface="+mn-lt"/>
          <a:ea typeface="MS PGothic" pitchFamily="34" charset="-128"/>
          <a:cs typeface="+mn-cs"/>
        </a:defRPr>
      </a:lvl4pPr>
      <a:lvl5pPr marL="1371600" indent="-228600" algn="l" defTabSz="457200" rtl="0" eaLnBrk="1" fontAlgn="base" hangingPunct="1">
        <a:spcBef>
          <a:spcPts val="8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35353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181100"/>
            <a:ext cx="136525" cy="5676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7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457200" y="1400175"/>
            <a:ext cx="8413750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7325"/>
            <a:ext cx="685323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36525" cy="11811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800" kern="1200">
          <a:solidFill>
            <a:srgbClr val="005480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480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480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480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480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535353"/>
          </a:solidFill>
          <a:latin typeface="+mn-lt"/>
          <a:ea typeface="MS PGothic" pitchFamily="34" charset="-128"/>
          <a:cs typeface="ＭＳ Ｐゴシック" charset="0"/>
        </a:defRPr>
      </a:lvl1pPr>
      <a:lvl2pPr marL="685800" indent="-374650" algn="l" defTabSz="457200" rtl="0" eaLnBrk="1" fontAlgn="base" hangingPunct="1">
        <a:spcBef>
          <a:spcPts val="8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35353"/>
          </a:solidFill>
          <a:latin typeface="+mn-lt"/>
          <a:ea typeface="MS PGothic" pitchFamily="34" charset="-128"/>
          <a:cs typeface="+mn-cs"/>
        </a:defRPr>
      </a:lvl2pPr>
      <a:lvl3pPr marL="914400" indent="-228600" algn="l" defTabSz="457200" rtl="0" eaLnBrk="1" fontAlgn="base" hangingPunct="1">
        <a:spcBef>
          <a:spcPts val="800"/>
        </a:spcBef>
        <a:spcAft>
          <a:spcPct val="0"/>
        </a:spcAft>
        <a:buFont typeface="Wingdings" pitchFamily="2" charset="2"/>
        <a:buChar char="§"/>
        <a:defRPr sz="2400" kern="1200">
          <a:solidFill>
            <a:srgbClr val="535353"/>
          </a:solidFill>
          <a:latin typeface="+mn-lt"/>
          <a:ea typeface="MS PGothic" pitchFamily="34" charset="-128"/>
          <a:cs typeface="+mn-cs"/>
        </a:defRPr>
      </a:lvl3pPr>
      <a:lvl4pPr marL="1143000" indent="-228600" algn="l" defTabSz="457200" rtl="0" eaLnBrk="1" fontAlgn="base" hangingPunct="1">
        <a:spcBef>
          <a:spcPts val="8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535353"/>
          </a:solidFill>
          <a:latin typeface="+mn-lt"/>
          <a:ea typeface="MS PGothic" pitchFamily="34" charset="-128"/>
          <a:cs typeface="+mn-cs"/>
        </a:defRPr>
      </a:lvl4pPr>
      <a:lvl5pPr marL="1371600" indent="-228600" algn="l" defTabSz="457200" rtl="0" eaLnBrk="1" fontAlgn="base" hangingPunct="1">
        <a:spcBef>
          <a:spcPts val="8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35353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181100"/>
            <a:ext cx="136525" cy="5676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7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457200" y="1400175"/>
            <a:ext cx="8413750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7325"/>
            <a:ext cx="685323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36525" cy="11811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4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700" r:id="rId7"/>
    <p:sldLayoutId id="2147483701" r:id="rId8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800" kern="1200">
          <a:solidFill>
            <a:srgbClr val="005480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480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480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480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005480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535353"/>
          </a:solidFill>
          <a:latin typeface="+mn-lt"/>
          <a:ea typeface="MS PGothic" pitchFamily="34" charset="-128"/>
          <a:cs typeface="ＭＳ Ｐゴシック" charset="0"/>
        </a:defRPr>
      </a:lvl1pPr>
      <a:lvl2pPr marL="685800" indent="-374650" algn="l" defTabSz="457200" rtl="0" eaLnBrk="1" fontAlgn="base" hangingPunct="1">
        <a:spcBef>
          <a:spcPts val="8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35353"/>
          </a:solidFill>
          <a:latin typeface="+mn-lt"/>
          <a:ea typeface="MS PGothic" pitchFamily="34" charset="-128"/>
          <a:cs typeface="+mn-cs"/>
        </a:defRPr>
      </a:lvl2pPr>
      <a:lvl3pPr marL="914400" indent="-228600" algn="l" defTabSz="457200" rtl="0" eaLnBrk="1" fontAlgn="base" hangingPunct="1">
        <a:spcBef>
          <a:spcPts val="800"/>
        </a:spcBef>
        <a:spcAft>
          <a:spcPct val="0"/>
        </a:spcAft>
        <a:buFont typeface="Wingdings" pitchFamily="2" charset="2"/>
        <a:buChar char="§"/>
        <a:defRPr sz="2400" kern="1200">
          <a:solidFill>
            <a:srgbClr val="535353"/>
          </a:solidFill>
          <a:latin typeface="+mn-lt"/>
          <a:ea typeface="MS PGothic" pitchFamily="34" charset="-128"/>
          <a:cs typeface="+mn-cs"/>
        </a:defRPr>
      </a:lvl3pPr>
      <a:lvl4pPr marL="1143000" indent="-228600" algn="l" defTabSz="457200" rtl="0" eaLnBrk="1" fontAlgn="base" hangingPunct="1">
        <a:spcBef>
          <a:spcPts val="8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535353"/>
          </a:solidFill>
          <a:latin typeface="+mn-lt"/>
          <a:ea typeface="MS PGothic" pitchFamily="34" charset="-128"/>
          <a:cs typeface="+mn-cs"/>
        </a:defRPr>
      </a:lvl4pPr>
      <a:lvl5pPr marL="1371600" indent="-228600" algn="l" defTabSz="457200" rtl="0" eaLnBrk="1" fontAlgn="base" hangingPunct="1">
        <a:spcBef>
          <a:spcPts val="8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35353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9713" y="1428750"/>
            <a:ext cx="6670885" cy="3190875"/>
          </a:xfrm>
        </p:spPr>
        <p:txBody>
          <a:bodyPr/>
          <a:lstStyle/>
          <a:p>
            <a:pPr algn="ctr"/>
            <a:br>
              <a:rPr lang="en-US" sz="9600" i="1" dirty="0"/>
            </a:br>
            <a:r>
              <a:rPr lang="en-US" sz="8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</a:t>
            </a:r>
            <a:r>
              <a:rPr lang="en-U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/>
              <a:t>                       </a:t>
            </a:r>
            <a:br>
              <a:rPr lang="en-US" dirty="0"/>
            </a:br>
            <a:br>
              <a:rPr lang="en-US" dirty="0"/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dirty="0"/>
              <a:t>eer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/>
              <a:t>upport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/>
              <a:t>raining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31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7156"/>
            <a:ext cx="7848600" cy="1371600"/>
          </a:xfr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10"/>
          <p:cNvSpPr txBox="1">
            <a:spLocks noChangeArrowheads="1"/>
          </p:cNvSpPr>
          <p:nvPr/>
        </p:nvSpPr>
        <p:spPr bwMode="auto">
          <a:xfrm>
            <a:off x="5029200" y="129540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pic>
        <p:nvPicPr>
          <p:cNvPr id="1229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6441281"/>
            <a:ext cx="4148137" cy="28098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457200" y="1905000"/>
            <a:ext cx="8534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“I remember feeling </a:t>
            </a:r>
            <a:r>
              <a:rPr lang="en-US" altLang="en-US" sz="1800" b="1" i="1" u="sng" dirty="0">
                <a:solidFill>
                  <a:schemeClr val="accent2"/>
                </a:solidFill>
              </a:rPr>
              <a:t>horribly sad </a:t>
            </a:r>
            <a:r>
              <a:rPr lang="en-US" altLang="en-US" sz="1800" i="1" dirty="0"/>
              <a:t>that I couldn’t do more for this child. This </a:t>
            </a:r>
            <a:r>
              <a:rPr lang="en-US" altLang="en-US" sz="1800" b="1" i="1" u="sng" dirty="0">
                <a:solidFill>
                  <a:schemeClr val="accent2"/>
                </a:solidFill>
              </a:rPr>
              <a:t>hit me harder </a:t>
            </a:r>
            <a:r>
              <a:rPr lang="en-US" altLang="en-US" sz="1800" i="1" dirty="0"/>
              <a:t>than most of them. For some reason I really related with this family—I guess one reason is that the child was the age of my oldest daughter and I guess that I felt that this could have been my family. They were a nice family and didn’t deserve to have this outcome. I </a:t>
            </a:r>
            <a:r>
              <a:rPr lang="en-US" altLang="en-US" sz="1800" b="1" i="1" u="sng" dirty="0">
                <a:solidFill>
                  <a:schemeClr val="accent2"/>
                </a:solidFill>
              </a:rPr>
              <a:t>cried a lot </a:t>
            </a:r>
            <a:r>
              <a:rPr lang="en-US" altLang="en-US" sz="1800" i="1" dirty="0"/>
              <a:t>over this case and I guess </a:t>
            </a:r>
            <a:r>
              <a:rPr lang="en-US" altLang="en-US" sz="1800" b="1" i="1" dirty="0">
                <a:solidFill>
                  <a:schemeClr val="accent2"/>
                </a:solidFill>
              </a:rPr>
              <a:t>I still cry when I think about her.”</a:t>
            </a: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457200" y="38100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“I thought </a:t>
            </a:r>
            <a:r>
              <a:rPr lang="en-US" altLang="en-US" sz="1800" b="1" i="1" u="sng" dirty="0">
                <a:solidFill>
                  <a:schemeClr val="accent2"/>
                </a:solidFill>
              </a:rPr>
              <a:t>every single day for months </a:t>
            </a:r>
            <a:r>
              <a:rPr lang="en-US" altLang="en-US" sz="1800" i="1" dirty="0"/>
              <a:t>I’d walk in and think everyone knows what happened because that’s what happens in a unit where everyone works closely. I thought, ‘‘Do they think of me everyday as this loser who doesn’t know what is going on?’’  and ‘‘These people are </a:t>
            </a:r>
            <a:r>
              <a:rPr lang="en-US" altLang="en-US" sz="1800" b="1" i="1" u="sng" dirty="0">
                <a:solidFill>
                  <a:schemeClr val="accent2"/>
                </a:solidFill>
              </a:rPr>
              <a:t>never going to trust me </a:t>
            </a:r>
            <a:r>
              <a:rPr lang="en-US" altLang="en-US" sz="1800" i="1" dirty="0"/>
              <a:t>again’’..</a:t>
            </a: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457200" y="5334000"/>
            <a:ext cx="838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dirty="0"/>
              <a:t>“I started to doubt myself. This shouldn’t have happened. It was all hindsight but I kind of kept thinking over and over again. I </a:t>
            </a:r>
            <a:r>
              <a:rPr lang="en-US" altLang="en-US" sz="1800" b="1" i="1" u="sng" dirty="0">
                <a:solidFill>
                  <a:schemeClr val="accent2"/>
                </a:solidFill>
              </a:rPr>
              <a:t>lost my confidence </a:t>
            </a:r>
            <a:r>
              <a:rPr lang="en-US" altLang="en-US" sz="1800" i="1" dirty="0"/>
              <a:t>for some time.”</a:t>
            </a:r>
          </a:p>
        </p:txBody>
      </p:sp>
      <p:sp>
        <p:nvSpPr>
          <p:cNvPr id="8" name="Explosion 1 1"/>
          <p:cNvSpPr>
            <a:spLocks noChangeArrowheads="1"/>
          </p:cNvSpPr>
          <p:nvPr/>
        </p:nvSpPr>
        <p:spPr bwMode="auto">
          <a:xfrm>
            <a:off x="7391399" y="801688"/>
            <a:ext cx="1287379" cy="1000918"/>
          </a:xfrm>
          <a:prstGeom prst="irregularSeal1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3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8410" y="152400"/>
            <a:ext cx="6083300" cy="1143000"/>
          </a:xfrm>
          <a:noFill/>
          <a:ln w="381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10"/>
          <p:cNvSpPr txBox="1">
            <a:spLocks noChangeArrowheads="1"/>
          </p:cNvSpPr>
          <p:nvPr/>
        </p:nvSpPr>
        <p:spPr bwMode="auto">
          <a:xfrm>
            <a:off x="5029200" y="129540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Times New Roman" pitchFamily="18" charset="0"/>
            </a:endParaRP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5763"/>
            <a:ext cx="8748713" cy="4973637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91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295525" y="4336256"/>
            <a:ext cx="4572000" cy="1066800"/>
          </a:xfrm>
          <a:prstGeom prst="rect">
            <a:avLst/>
          </a:prstGeom>
          <a:solidFill>
            <a:srgbClr val="A4ECF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charset="0"/>
              </a:rPr>
              <a:t>(Individual may experience one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Arial" charset="0"/>
              </a:rPr>
              <a:t>or more of these stages simultaneously)</a:t>
            </a:r>
            <a:endParaRPr lang="en-US" altLang="en-US" sz="18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86813" y="383458"/>
            <a:ext cx="8309811" cy="106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000" dirty="0">
                <a:solidFill>
                  <a:srgbClr val="005480"/>
                </a:solidFill>
                <a:cs typeface="Calibri" panose="020F0502020204030204" pitchFamily="34" charset="0"/>
              </a:rPr>
              <a:t>Second Victim Recovery Trajectory</a:t>
            </a:r>
          </a:p>
        </p:txBody>
      </p:sp>
      <p:graphicFrame>
        <p:nvGraphicFramePr>
          <p:cNvPr id="62502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306875"/>
              </p:ext>
            </p:extLst>
          </p:nvPr>
        </p:nvGraphicFramePr>
        <p:xfrm>
          <a:off x="152400" y="1524000"/>
          <a:ext cx="8991600" cy="281940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76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1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002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spc="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Stages 1-3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spc="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spc="100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</a:rPr>
                        <a:t>Impact Realization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Stage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Enduring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the  Inquisition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B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Stage 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Obtaining Emotional First Aid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A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spc="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Stage 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spc="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spc="100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</a:rPr>
                        <a:t>Moving 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1" i="0" u="none" strike="noStrike" cap="none" spc="100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Chaos &amp;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Accident Response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Intrusive Reflections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Restoring Personal Integrity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EC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Drop Out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41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Survive</a:t>
                      </a: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Thrive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67" name="AutoShape 32"/>
          <p:cNvSpPr>
            <a:spLocks noChangeArrowheads="1"/>
          </p:cNvSpPr>
          <p:nvPr/>
        </p:nvSpPr>
        <p:spPr bwMode="auto">
          <a:xfrm>
            <a:off x="5105400" y="4267200"/>
            <a:ext cx="1214438" cy="485775"/>
          </a:xfrm>
          <a:prstGeom prst="left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4368" name="AutoShape 33"/>
          <p:cNvSpPr>
            <a:spLocks noChangeArrowheads="1"/>
          </p:cNvSpPr>
          <p:nvPr/>
        </p:nvSpPr>
        <p:spPr bwMode="auto">
          <a:xfrm>
            <a:off x="4953000" y="4343400"/>
            <a:ext cx="1214438" cy="485775"/>
          </a:xfrm>
          <a:prstGeom prst="left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14369" name="AutoShape 34"/>
          <p:cNvSpPr>
            <a:spLocks noChangeArrowheads="1"/>
          </p:cNvSpPr>
          <p:nvPr/>
        </p:nvSpPr>
        <p:spPr bwMode="auto">
          <a:xfrm>
            <a:off x="5105400" y="4343400"/>
            <a:ext cx="1214438" cy="485775"/>
          </a:xfrm>
          <a:prstGeom prst="left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solidFill>
                <a:prstClr val="black"/>
              </a:solidFill>
              <a:latin typeface="Helvetica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38" y="5715000"/>
            <a:ext cx="6083300" cy="1143000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688822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/>
              <a:t>Six Stages</a:t>
            </a:r>
          </a:p>
        </p:txBody>
      </p:sp>
      <p:sp>
        <p:nvSpPr>
          <p:cNvPr id="25615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2"/>
            <a:ext cx="4038600" cy="517550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Chaos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“OMG What did I do?”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Caring for patient</a:t>
            </a:r>
          </a:p>
          <a:p>
            <a:pPr marL="311150" lvl="1" indent="0" eaLnBrk="1" hangingPunct="1">
              <a:lnSpc>
                <a:spcPct val="90000"/>
              </a:lnSpc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Intrusive reflections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Re-living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“What did I miss?”</a:t>
            </a:r>
          </a:p>
          <a:p>
            <a:pPr marL="311150" lvl="1" indent="0" eaLnBrk="1" hangingPunct="1">
              <a:lnSpc>
                <a:spcPct val="90000"/>
              </a:lnSpc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Restoring Integrity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What will people think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Fear for job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25616" name="Rectangle 16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267200" cy="4495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Enduring the Inquisition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M+M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Medico-legal</a:t>
            </a:r>
          </a:p>
          <a:p>
            <a:pPr marL="311150" lvl="1" indent="0" eaLnBrk="1" hangingPunct="1">
              <a:lnSpc>
                <a:spcPct val="90000"/>
              </a:lnSpc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Emotional first aid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Colleagues/family</a:t>
            </a:r>
          </a:p>
          <a:p>
            <a:pPr marL="311150" lvl="1" indent="0" eaLnBrk="1" hangingPunct="1">
              <a:lnSpc>
                <a:spcPct val="90000"/>
              </a:lnSpc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Moving 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Thriving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Surviving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Dropping out</a:t>
            </a:r>
          </a:p>
        </p:txBody>
      </p:sp>
    </p:spTree>
    <p:extLst>
      <p:ext uri="{BB962C8B-B14F-4D97-AF65-F5344CB8AC3E}">
        <p14:creationId xmlns:p14="http://schemas.microsoft.com/office/powerpoint/2010/main" val="31321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6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56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56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6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6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56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5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5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5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5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56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56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56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56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5" grpId="0" build="p"/>
      <p:bldP spid="256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Break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" y="2277268"/>
            <a:ext cx="4486275" cy="433080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87" y="684212"/>
            <a:ext cx="4724760" cy="3144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66411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68646">
            <a:off x="67946" y="372354"/>
            <a:ext cx="5664200" cy="1335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7880">
            <a:off x="4646611" y="1292287"/>
            <a:ext cx="5002212" cy="1308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02" y="2485997"/>
            <a:ext cx="4598988" cy="228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893">
            <a:off x="3441700" y="2089150"/>
            <a:ext cx="5153025" cy="1036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322">
            <a:off x="-71753" y="4926182"/>
            <a:ext cx="5943600" cy="1582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9597">
            <a:off x="4052852" y="5419636"/>
            <a:ext cx="5943600" cy="927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 rot="-1256973">
            <a:off x="-26988" y="1323975"/>
            <a:ext cx="990601" cy="381000"/>
          </a:xfrm>
          <a:prstGeom prst="ellipse">
            <a:avLst/>
          </a:prstGeom>
          <a:noFill/>
          <a:ln w="222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9967" y="3965940"/>
            <a:ext cx="7010400" cy="1062038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62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Peer Support Basics -  Skill Building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01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5011"/>
            <a:ext cx="8229600" cy="396077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>
                <a:ea typeface="ＭＳ Ｐゴシック" pitchFamily="34" charset="-128"/>
              </a:rPr>
              <a:t>Credibility of peers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ea typeface="ＭＳ Ｐゴシック" pitchFamily="34" charset="-128"/>
              </a:rPr>
              <a:t>Immediate availability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ea typeface="ＭＳ Ｐゴシック" pitchFamily="34" charset="-128"/>
              </a:rPr>
              <a:t>Voluntary access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ea typeface="ＭＳ Ｐゴシック" pitchFamily="34" charset="-128"/>
              </a:rPr>
              <a:t>Confidential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ea typeface="ＭＳ Ｐゴシック" pitchFamily="34" charset="-128"/>
              </a:rPr>
              <a:t>Emotional “first aid” (not therapy!)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ea typeface="ＭＳ Ｐゴシック" pitchFamily="34" charset="-128"/>
              </a:rPr>
              <a:t>Facilitated access to next level of support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Peer Support Team: Hallmarks</a:t>
            </a:r>
          </a:p>
        </p:txBody>
      </p:sp>
    </p:spTree>
    <p:extLst>
      <p:ext uri="{BB962C8B-B14F-4D97-AF65-F5344CB8AC3E}">
        <p14:creationId xmlns:p14="http://schemas.microsoft.com/office/powerpoint/2010/main" val="868530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674" y="225137"/>
            <a:ext cx="8696325" cy="1143000"/>
          </a:xfrm>
        </p:spPr>
        <p:txBody>
          <a:bodyPr>
            <a:noAutofit/>
          </a:bodyPr>
          <a:lstStyle/>
          <a:p>
            <a:r>
              <a:rPr lang="en-US" sz="4000" dirty="0"/>
              <a:t>Peer Supporter Role Description</a:t>
            </a: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168590"/>
              </p:ext>
            </p:extLst>
          </p:nvPr>
        </p:nvGraphicFramePr>
        <p:xfrm>
          <a:off x="396687" y="1869140"/>
          <a:ext cx="8350626" cy="396856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17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5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896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/>
                        <a:t>What a Peer Supporter Does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/>
                        <a:t>What a</a:t>
                      </a:r>
                      <a:r>
                        <a:rPr lang="en-US" sz="1800" baseline="0" dirty="0"/>
                        <a:t> Peer Supporter Does NOT Do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7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/>
                        <a:t>Normalizes feelings of peer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/>
                        <a:t>Participate</a:t>
                      </a:r>
                      <a:r>
                        <a:rPr lang="en-US" sz="1600" baseline="0" dirty="0"/>
                        <a:t> in </a:t>
                      </a:r>
                      <a:r>
                        <a:rPr lang="en-US" sz="1600" dirty="0"/>
                        <a:t>Quality</a:t>
                      </a:r>
                      <a:r>
                        <a:rPr lang="en-US" sz="1600" baseline="0" dirty="0"/>
                        <a:t> Assurance, RCAs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7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/>
                        <a:t>Validates competence of peer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/>
                        <a:t>Offer disclosure coaching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0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/>
                        <a:t>Assesses peer’s need for professional resources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/>
                        <a:t>Deal with job performance issues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0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Directs</a:t>
                      </a:r>
                      <a:r>
                        <a:rPr lang="en-US" sz="1600" baseline="0" dirty="0"/>
                        <a:t> peer to other resources as appropriate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/>
                        <a:t>Handle</a:t>
                      </a:r>
                      <a:r>
                        <a:rPr lang="en-US" sz="1600" baseline="0" dirty="0"/>
                        <a:t> s</a:t>
                      </a:r>
                      <a:r>
                        <a:rPr lang="en-US" sz="1600" dirty="0"/>
                        <a:t>ubstance</a:t>
                      </a:r>
                      <a:r>
                        <a:rPr lang="en-US" sz="1600" baseline="0" dirty="0"/>
                        <a:t> abuse coaching or violence prevention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0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/>
                        <a:t>Follows</a:t>
                      </a:r>
                      <a:r>
                        <a:rPr lang="en-US" sz="1600" baseline="0" dirty="0"/>
                        <a:t> up with peer in the short term and long term to “check-in”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600" dirty="0"/>
                        <a:t>Offer malpractice suit support (there</a:t>
                      </a:r>
                      <a:r>
                        <a:rPr lang="en-US" sz="1600" baseline="0" dirty="0"/>
                        <a:t> are other resources for this)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037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859" y="354666"/>
            <a:ext cx="8889011" cy="90297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/>
              <a:t>Basic Peer Communication Techniques</a:t>
            </a:r>
          </a:p>
        </p:txBody>
      </p:sp>
      <p:sp>
        <p:nvSpPr>
          <p:cNvPr id="161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176" y="1815353"/>
            <a:ext cx="7839636" cy="4316506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 pitchFamily="34" charset="0"/>
              </a:rPr>
              <a:t>Peers should be mainly listening</a:t>
            </a:r>
          </a:p>
          <a:p>
            <a:pPr eaLnBrk="1" hangingPunct="1"/>
            <a:r>
              <a:rPr lang="en-US" sz="2800" dirty="0">
                <a:latin typeface="Calibri" pitchFamily="34" charset="0"/>
              </a:rPr>
              <a:t>Use “I” statements</a:t>
            </a:r>
          </a:p>
          <a:p>
            <a:pPr eaLnBrk="1" hangingPunct="1"/>
            <a:r>
              <a:rPr lang="en-US" sz="2800" dirty="0">
                <a:latin typeface="Calibri" pitchFamily="34" charset="0"/>
              </a:rPr>
              <a:t>Maintain eye contact</a:t>
            </a:r>
          </a:p>
          <a:p>
            <a:pPr eaLnBrk="1" hangingPunct="1"/>
            <a:r>
              <a:rPr lang="en-US" sz="2800" dirty="0">
                <a:latin typeface="Calibri" pitchFamily="34" charset="0"/>
              </a:rPr>
              <a:t>*Relate personal experiences to their situation</a:t>
            </a:r>
          </a:p>
          <a:p>
            <a:pPr eaLnBrk="1" hangingPunct="1"/>
            <a:r>
              <a:rPr lang="en-US" sz="2800" dirty="0">
                <a:latin typeface="Calibri" pitchFamily="34" charset="0"/>
              </a:rPr>
              <a:t>Pay attention to your non-verbal cues. Sit, Sit, Sit</a:t>
            </a:r>
          </a:p>
          <a:p>
            <a:pPr eaLnBrk="1" hangingPunct="1"/>
            <a:r>
              <a:rPr lang="en-US" sz="2800" dirty="0">
                <a:latin typeface="Calibri" pitchFamily="34" charset="0"/>
              </a:rPr>
              <a:t>Don’t assume your experience is the same</a:t>
            </a:r>
          </a:p>
          <a:p>
            <a:pPr eaLnBrk="1" hangingPunct="1"/>
            <a:r>
              <a:rPr lang="en-US" sz="2800" dirty="0">
                <a:latin typeface="Calibri" pitchFamily="34" charset="0"/>
              </a:rPr>
              <a:t>Don’t judge/don’t fix</a:t>
            </a:r>
          </a:p>
          <a:p>
            <a:pPr eaLnBrk="1" hangingPunct="1"/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5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and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Hospital Leadership and Sponsoring Leader</a:t>
            </a:r>
          </a:p>
        </p:txBody>
      </p:sp>
    </p:spTree>
    <p:extLst>
      <p:ext uri="{BB962C8B-B14F-4D97-AF65-F5344CB8AC3E}">
        <p14:creationId xmlns:p14="http://schemas.microsoft.com/office/powerpoint/2010/main" val="523782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6" t="757"/>
          <a:stretch>
            <a:fillRect/>
          </a:stretch>
        </p:blipFill>
        <p:spPr bwMode="auto">
          <a:xfrm>
            <a:off x="628650" y="1678399"/>
            <a:ext cx="7886700" cy="483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03" y="167148"/>
            <a:ext cx="8802794" cy="1117955"/>
          </a:xfrm>
        </p:spPr>
        <p:txBody>
          <a:bodyPr>
            <a:normAutofit/>
          </a:bodyPr>
          <a:lstStyle/>
          <a:p>
            <a:r>
              <a:rPr lang="en-US" sz="4000" dirty="0">
                <a:effectLst/>
                <a:latin typeface="+mn-lt"/>
              </a:rPr>
              <a:t>The Three Tiered Model of Support</a:t>
            </a:r>
          </a:p>
        </p:txBody>
      </p:sp>
    </p:spTree>
    <p:extLst>
      <p:ext uri="{BB962C8B-B14F-4D97-AF65-F5344CB8AC3E}">
        <p14:creationId xmlns:p14="http://schemas.microsoft.com/office/powerpoint/2010/main" val="687936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757" y="187325"/>
            <a:ext cx="7381103" cy="97420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+mn-lt"/>
              </a:rPr>
              <a:t>Clinician Support Interventions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57333" y="1547879"/>
            <a:ext cx="7503242" cy="4020166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800" b="1" dirty="0"/>
              <a:t>First Tier – ‘Local’ support</a:t>
            </a:r>
          </a:p>
          <a:p>
            <a:pPr lvl="1" eaLnBrk="1" hangingPunct="1">
              <a:buSzPct val="130000"/>
              <a:buNone/>
            </a:pPr>
            <a:r>
              <a:rPr lang="en-US" sz="2400" dirty="0"/>
              <a:t>Support Basics</a:t>
            </a:r>
          </a:p>
          <a:p>
            <a:pPr lvl="1" eaLnBrk="1" hangingPunct="1">
              <a:buSzPct val="130000"/>
              <a:buNone/>
            </a:pPr>
            <a:r>
              <a:rPr lang="en-US" sz="2400" dirty="0"/>
              <a:t>Working with Staff in Crisis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43600" y="4914900"/>
            <a:ext cx="1714500" cy="8001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5838" y="2641406"/>
            <a:ext cx="4825465" cy="318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4009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19" y="225137"/>
            <a:ext cx="8735209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Five Key Actions – 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Department Leaders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74319" y="1758100"/>
            <a:ext cx="4327242" cy="4906311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venirNext LT Pro Regular" panose="020B0504020202020204" pitchFamily="34" charset="0"/>
              </a:rPr>
              <a:t>Connect with clinical staff involved</a:t>
            </a:r>
          </a:p>
          <a:p>
            <a:r>
              <a:rPr lang="en-US" sz="2600" dirty="0">
                <a:latin typeface="AvenirNext LT Pro Regular" panose="020B0504020202020204" pitchFamily="34" charset="0"/>
              </a:rPr>
              <a:t>Reaffirm confidence in staff </a:t>
            </a:r>
          </a:p>
          <a:p>
            <a:r>
              <a:rPr lang="en-US" sz="2600" dirty="0">
                <a:latin typeface="AvenirNext LT Pro Regular" panose="020B0504020202020204" pitchFamily="34" charset="0"/>
              </a:rPr>
              <a:t>Consider calling in flex staff</a:t>
            </a:r>
          </a:p>
          <a:p>
            <a:r>
              <a:rPr lang="en-US" sz="2600" dirty="0">
                <a:latin typeface="AvenirNext LT Pro Regular" panose="020B0504020202020204" pitchFamily="34" charset="0"/>
              </a:rPr>
              <a:t>Notify staff of next steps – keep them informed</a:t>
            </a:r>
          </a:p>
          <a:p>
            <a:r>
              <a:rPr lang="en-US" sz="2600" dirty="0">
                <a:latin typeface="AvenirNext LT Pro Regular" panose="020B0504020202020204" pitchFamily="34" charset="0"/>
              </a:rPr>
              <a:t>Check on them regularly</a:t>
            </a:r>
          </a:p>
          <a:p>
            <a:pPr marL="371475" indent="-371475">
              <a:buNone/>
            </a:pPr>
            <a:endParaRPr lang="en-US" sz="2100" dirty="0">
              <a:latin typeface="AvenirNext LT Pro Regular" panose="020B05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61" y="1638300"/>
            <a:ext cx="4542439" cy="52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00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Clinician Support Interventions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757084" y="1690690"/>
            <a:ext cx="7072466" cy="413861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200" b="1" dirty="0">
                <a:solidFill>
                  <a:srgbClr val="000000"/>
                </a:solidFill>
              </a:rPr>
              <a:t>Third Tier Interventional Strategy</a:t>
            </a:r>
          </a:p>
          <a:p>
            <a:pPr marL="177404" indent="-177404">
              <a:buNone/>
              <a:defRPr/>
            </a:pPr>
            <a:r>
              <a:rPr lang="en-US" sz="2800" dirty="0"/>
              <a:t>Referral to Chaplains, Employee Assistance Program (EAP), Social Service, Personal Counselor and/or psychiatry</a:t>
            </a:r>
          </a:p>
          <a:p>
            <a:pPr eaLnBrk="1" hangingPunct="1">
              <a:buFontTx/>
              <a:buNone/>
              <a:defRPr/>
            </a:pPr>
            <a:r>
              <a:rPr lang="en-US" sz="2100" dirty="0"/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43600" y="4914900"/>
            <a:ext cx="1714500" cy="8001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7621" y="3429000"/>
            <a:ext cx="4419298" cy="292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9139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Clinician Support Interventions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25031" y="1690689"/>
            <a:ext cx="6545356" cy="3899646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</a:rPr>
              <a:t>Second Tier Interventional Strategy</a:t>
            </a:r>
          </a:p>
          <a:p>
            <a:pPr lvl="1">
              <a:lnSpc>
                <a:spcPct val="90000"/>
              </a:lnSpc>
              <a:buNone/>
            </a:pPr>
            <a:endParaRPr lang="en-US" sz="1050" b="1" dirty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One on one peer support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Team De-Briefings </a:t>
            </a:r>
          </a:p>
          <a:p>
            <a:pPr lvl="3">
              <a:lnSpc>
                <a:spcPct val="90000"/>
              </a:lnSpc>
            </a:pPr>
            <a:r>
              <a:rPr lang="en-US" sz="2100" dirty="0">
                <a:solidFill>
                  <a:srgbClr val="000000"/>
                </a:solidFill>
              </a:rPr>
              <a:t>About support!!!!</a:t>
            </a:r>
          </a:p>
          <a:p>
            <a:pPr lvl="2">
              <a:lnSpc>
                <a:spcPct val="90000"/>
              </a:lnSpc>
            </a:pPr>
            <a:endParaRPr lang="en-US" sz="2400" b="1" dirty="0">
              <a:solidFill>
                <a:srgbClr val="000000"/>
              </a:solidFill>
            </a:endParaRPr>
          </a:p>
          <a:p>
            <a:pPr marL="726281" lvl="1" indent="-166688">
              <a:buFont typeface="Arial" pitchFamily="34" charset="0"/>
              <a:buChar char="•"/>
              <a:defRPr/>
            </a:pPr>
            <a:endParaRPr lang="en-US" sz="1500" dirty="0"/>
          </a:p>
          <a:p>
            <a:pPr eaLnBrk="1" hangingPunct="1">
              <a:buFontTx/>
              <a:buNone/>
              <a:defRPr/>
            </a:pPr>
            <a:endParaRPr lang="en-US" sz="1800" dirty="0"/>
          </a:p>
          <a:p>
            <a:pPr eaLnBrk="1" hangingPunct="1">
              <a:buFontTx/>
              <a:buNone/>
              <a:defRPr/>
            </a:pPr>
            <a:r>
              <a:rPr lang="en-US" dirty="0"/>
              <a:t>			</a:t>
            </a:r>
          </a:p>
          <a:p>
            <a:pPr eaLnBrk="1" hangingPunct="1">
              <a:buFontTx/>
              <a:buNone/>
              <a:defRPr/>
            </a:pPr>
            <a:r>
              <a:rPr lang="en-US" sz="2175" dirty="0"/>
              <a:t>		</a:t>
            </a:r>
          </a:p>
        </p:txBody>
      </p:sp>
      <p:pic>
        <p:nvPicPr>
          <p:cNvPr id="32773" name="Picture 7" descr="woundedhealer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2729" y="4554492"/>
            <a:ext cx="3120180" cy="2071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5943600" y="4914900"/>
            <a:ext cx="1714500" cy="8001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9859" y="1942351"/>
            <a:ext cx="3761290" cy="248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5" y="4554492"/>
            <a:ext cx="3181350" cy="2117153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5810250" y="2838451"/>
            <a:ext cx="2628900" cy="9951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42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Structure of a Peer Support Conversation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3334" y="1837038"/>
            <a:ext cx="8160228" cy="3898744"/>
          </a:xfrm>
        </p:spPr>
        <p:txBody>
          <a:bodyPr/>
          <a:lstStyle/>
          <a:p>
            <a:pPr marL="468059" indent="-385763">
              <a:buFont typeface="+mj-lt"/>
              <a:buAutoNum type="arabicPeriod"/>
            </a:pPr>
            <a:r>
              <a:rPr lang="en-US" sz="3400" dirty="0"/>
              <a:t> Introduction</a:t>
            </a:r>
          </a:p>
          <a:p>
            <a:pPr marL="468059" indent="-385763">
              <a:buFont typeface="+mj-lt"/>
              <a:buAutoNum type="arabicPeriod"/>
            </a:pPr>
            <a:r>
              <a:rPr lang="en-US" sz="3400" dirty="0"/>
              <a:t> Exploration </a:t>
            </a:r>
          </a:p>
          <a:p>
            <a:pPr marL="468059" indent="-385763">
              <a:buFont typeface="+mj-lt"/>
              <a:buAutoNum type="arabicPeriod"/>
            </a:pPr>
            <a:r>
              <a:rPr lang="en-US" sz="3400" dirty="0"/>
              <a:t> Coping Strategies/Normalizing</a:t>
            </a:r>
          </a:p>
          <a:p>
            <a:pPr marL="468059" indent="-385763">
              <a:buFont typeface="+mj-lt"/>
              <a:buAutoNum type="arabicPeriod"/>
            </a:pPr>
            <a:r>
              <a:rPr lang="en-US" sz="3400" dirty="0"/>
              <a:t> Other Resources and Follow Up</a:t>
            </a: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87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" y="78377"/>
            <a:ext cx="8058150" cy="102012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effectLst/>
              </a:rPr>
              <a:t>1. The Reach Out - Introduction </a:t>
            </a:r>
          </a:p>
        </p:txBody>
      </p:sp>
      <p:sp>
        <p:nvSpPr>
          <p:cNvPr id="164866" name="Rectangle 3"/>
          <p:cNvSpPr>
            <a:spLocks noGrp="1" noChangeArrowheads="1"/>
          </p:cNvSpPr>
          <p:nvPr>
            <p:ph idx="1"/>
          </p:nvPr>
        </p:nvSpPr>
        <p:spPr>
          <a:xfrm>
            <a:off x="378823" y="1603785"/>
            <a:ext cx="8229600" cy="370527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Calibri" pitchFamily="34" charset="0"/>
              </a:rPr>
              <a:t>Introduce yourself as the Support Team member</a:t>
            </a:r>
          </a:p>
          <a:p>
            <a:pPr eaLnBrk="1" hangingPunct="1"/>
            <a:r>
              <a:rPr lang="en-US" sz="3200" dirty="0">
                <a:latin typeface="Calibri" pitchFamily="34" charset="0"/>
              </a:rPr>
              <a:t>Available to talk about event</a:t>
            </a:r>
          </a:p>
          <a:p>
            <a:pPr eaLnBrk="1" hangingPunct="1"/>
            <a:r>
              <a:rPr lang="en-US" sz="3200" dirty="0">
                <a:latin typeface="Calibri" pitchFamily="34" charset="0"/>
              </a:rPr>
              <a:t>Voluntary</a:t>
            </a:r>
          </a:p>
          <a:p>
            <a:pPr eaLnBrk="1" hangingPunct="1"/>
            <a:r>
              <a:rPr lang="en-US" sz="3200" dirty="0">
                <a:latin typeface="Calibri" pitchFamily="34" charset="0"/>
              </a:rPr>
              <a:t>Confidential</a:t>
            </a:r>
          </a:p>
          <a:p>
            <a:pPr eaLnBrk="1" hangingPunct="1"/>
            <a:r>
              <a:rPr lang="en-US" sz="3200" b="1" dirty="0">
                <a:latin typeface="Calibri" pitchFamily="34" charset="0"/>
              </a:rPr>
              <a:t>Not an operational critique of event</a:t>
            </a:r>
          </a:p>
        </p:txBody>
      </p:sp>
    </p:spTree>
    <p:extLst>
      <p:ext uri="{BB962C8B-B14F-4D97-AF65-F5344CB8AC3E}">
        <p14:creationId xmlns:p14="http://schemas.microsoft.com/office/powerpoint/2010/main" val="3863514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Ways to reach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628344"/>
            <a:ext cx="8046720" cy="3772512"/>
          </a:xfrm>
        </p:spPr>
        <p:txBody>
          <a:bodyPr>
            <a:normAutofit/>
          </a:bodyPr>
          <a:lstStyle/>
          <a:p>
            <a:r>
              <a:rPr lang="en-US" sz="2800" b="1" dirty="0"/>
              <a:t>In person </a:t>
            </a:r>
            <a:r>
              <a:rPr lang="en-US" sz="2800" dirty="0"/>
              <a:t>(when the peer is alone or on an appropriate break from work)</a:t>
            </a:r>
          </a:p>
          <a:p>
            <a:r>
              <a:rPr lang="en-US" sz="2800" b="1" dirty="0"/>
              <a:t>On the phone</a:t>
            </a:r>
          </a:p>
          <a:p>
            <a:r>
              <a:rPr lang="en-US" sz="2800" b="1" dirty="0"/>
              <a:t>By email </a:t>
            </a:r>
            <a:r>
              <a:rPr lang="en-US" sz="2800" dirty="0"/>
              <a:t>(</a:t>
            </a:r>
            <a:r>
              <a:rPr lang="en-US" sz="2800" u="sng" dirty="0"/>
              <a:t>when not urgent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3651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Scenario #1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97" y="1503520"/>
            <a:ext cx="6154993" cy="4286069"/>
          </a:xfrm>
        </p:spPr>
      </p:pic>
    </p:spTree>
    <p:extLst>
      <p:ext uri="{BB962C8B-B14F-4D97-AF65-F5344CB8AC3E}">
        <p14:creationId xmlns:p14="http://schemas.microsoft.com/office/powerpoint/2010/main" val="2607267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Exploration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815353"/>
            <a:ext cx="8449734" cy="4619314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Allow time for the expression of emotions…</a:t>
            </a:r>
          </a:p>
          <a:p>
            <a:pPr lvl="0"/>
            <a:r>
              <a:rPr lang="en-US" sz="2800" dirty="0"/>
              <a:t>What are their thoughts…</a:t>
            </a:r>
          </a:p>
          <a:p>
            <a:pPr lvl="0"/>
            <a:r>
              <a:rPr lang="en-US" sz="2800" dirty="0"/>
              <a:t>What are their reactions…</a:t>
            </a:r>
          </a:p>
          <a:p>
            <a:pPr lvl="0"/>
            <a:r>
              <a:rPr lang="en-US" sz="2800" dirty="0"/>
              <a:t>What are their symptoms…</a:t>
            </a:r>
          </a:p>
          <a:p>
            <a:pPr lvl="1"/>
            <a:r>
              <a:rPr lang="en-US" sz="2400" i="1" dirty="0"/>
              <a:t>How do you feel about what happened?</a:t>
            </a:r>
            <a:endParaRPr lang="en-US" sz="2400" dirty="0"/>
          </a:p>
          <a:p>
            <a:pPr lvl="1"/>
            <a:r>
              <a:rPr lang="en-US" sz="2400" i="1" dirty="0"/>
              <a:t>What part are you having problems with right now?</a:t>
            </a:r>
            <a:endParaRPr lang="en-US" sz="2400" dirty="0"/>
          </a:p>
          <a:p>
            <a:pPr lvl="1"/>
            <a:r>
              <a:rPr lang="en-US" sz="2400" i="1" dirty="0"/>
              <a:t>Are you having any unusual or disruptive thoughts</a:t>
            </a:r>
            <a:r>
              <a:rPr lang="en-US" sz="2400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09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8300"/>
            <a:ext cx="8229600" cy="44878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Trainer 1 – Name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Title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Department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Trainer 2 – Name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Title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2515121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7134" y="309563"/>
            <a:ext cx="8896865" cy="103505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>
                <a:effectLst/>
              </a:rPr>
              <a:t>Guidelines for the General Discussion</a:t>
            </a:r>
          </a:p>
        </p:txBody>
      </p:sp>
      <p:sp>
        <p:nvSpPr>
          <p:cNvPr id="176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3807" y="1573213"/>
            <a:ext cx="8630194" cy="44513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Calibri" pitchFamily="34" charset="0"/>
              </a:rPr>
              <a:t>Listen and allow for silence</a:t>
            </a:r>
          </a:p>
          <a:p>
            <a:pPr eaLnBrk="1" hangingPunct="1"/>
            <a:r>
              <a:rPr lang="en-US" sz="2800" dirty="0">
                <a:latin typeface="Calibri" pitchFamily="34" charset="0"/>
              </a:rPr>
              <a:t>Express appreciation for sharing</a:t>
            </a:r>
          </a:p>
          <a:p>
            <a:pPr eaLnBrk="1" hangingPunct="1"/>
            <a:r>
              <a:rPr lang="en-US" sz="2800" dirty="0">
                <a:latin typeface="Calibri" pitchFamily="34" charset="0"/>
              </a:rPr>
              <a:t>Restate, paraphrase, reflect emotion, normalizing emotions</a:t>
            </a:r>
          </a:p>
          <a:p>
            <a:pPr eaLnBrk="1" hangingPunct="1"/>
            <a:r>
              <a:rPr lang="en-US" sz="2800" dirty="0">
                <a:latin typeface="Calibri" pitchFamily="34" charset="0"/>
              </a:rPr>
              <a:t>Summarize</a:t>
            </a:r>
          </a:p>
          <a:p>
            <a:pPr lvl="1"/>
            <a:r>
              <a:rPr lang="en-US" i="1" dirty="0">
                <a:latin typeface="Calibri" pitchFamily="34" charset="0"/>
              </a:rPr>
              <a:t>It sounds like you are saying…</a:t>
            </a:r>
          </a:p>
          <a:p>
            <a:pPr lvl="1"/>
            <a:r>
              <a:rPr lang="en-US" i="1" dirty="0">
                <a:latin typeface="Calibri" pitchFamily="34" charset="0"/>
              </a:rPr>
              <a:t>I can see you are upset</a:t>
            </a:r>
          </a:p>
        </p:txBody>
      </p:sp>
    </p:spTree>
    <p:extLst>
      <p:ext uri="{BB962C8B-B14F-4D97-AF65-F5344CB8AC3E}">
        <p14:creationId xmlns:p14="http://schemas.microsoft.com/office/powerpoint/2010/main" val="4242727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Scenario #2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3837">
            <a:off x="1775110" y="2028670"/>
            <a:ext cx="4924927" cy="3669262"/>
          </a:xfrm>
        </p:spPr>
      </p:pic>
    </p:spTree>
    <p:extLst>
      <p:ext uri="{BB962C8B-B14F-4D97-AF65-F5344CB8AC3E}">
        <p14:creationId xmlns:p14="http://schemas.microsoft.com/office/powerpoint/2010/main" val="3453148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263" y="458534"/>
            <a:ext cx="6670885" cy="2929227"/>
          </a:xfrm>
        </p:spPr>
        <p:txBody>
          <a:bodyPr/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3859887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F7729-A3F9-4895-BC6A-63321B200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Resilience Skills</a:t>
            </a:r>
          </a:p>
        </p:txBody>
      </p:sp>
      <p:pic>
        <p:nvPicPr>
          <p:cNvPr id="4" name="Content Placeholder 3" descr="Building professional resilience: A quick guide">
            <a:extLst>
              <a:ext uri="{FF2B5EF4-FFF2-40B4-BE49-F238E27FC236}">
                <a16:creationId xmlns:a16="http://schemas.microsoft.com/office/drawing/2014/main" id="{978A1EE0-3202-4071-A70B-6C0DF1F7233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56" y="2471738"/>
            <a:ext cx="4457700" cy="2921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957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57176"/>
            <a:ext cx="8649820" cy="1274006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/>
              <a:t>3. Coping: </a:t>
            </a:r>
            <a:br>
              <a:rPr lang="en-US" sz="4000" dirty="0"/>
            </a:br>
            <a:r>
              <a:rPr lang="en-US" sz="4000" dirty="0"/>
              <a:t>drawing on the peer’s past experience</a:t>
            </a:r>
          </a:p>
        </p:txBody>
      </p:sp>
      <p:sp>
        <p:nvSpPr>
          <p:cNvPr id="168962" name="Rectangle 3"/>
          <p:cNvSpPr>
            <a:spLocks noGrp="1" noChangeArrowheads="1"/>
          </p:cNvSpPr>
          <p:nvPr>
            <p:ph idx="1"/>
          </p:nvPr>
        </p:nvSpPr>
        <p:spPr>
          <a:xfrm>
            <a:off x="524435" y="1976718"/>
            <a:ext cx="7906871" cy="437029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3200" dirty="0">
                <a:latin typeface="Calibri" pitchFamily="34" charset="0"/>
              </a:rPr>
              <a:t>Ask them…</a:t>
            </a:r>
          </a:p>
          <a:p>
            <a:pPr eaLnBrk="1" hangingPunct="1"/>
            <a:r>
              <a:rPr lang="en-US" sz="3200" dirty="0">
                <a:latin typeface="Calibri" pitchFamily="34" charset="0"/>
              </a:rPr>
              <a:t>What has worked for you in the past when you are stressed? Can you do more of that?</a:t>
            </a:r>
          </a:p>
          <a:p>
            <a:pPr eaLnBrk="1" hangingPunct="1"/>
            <a:r>
              <a:rPr lang="en-US" sz="3200" dirty="0">
                <a:latin typeface="Calibri" pitchFamily="34" charset="0"/>
              </a:rPr>
              <a:t>Who do you have for supports?</a:t>
            </a:r>
          </a:p>
          <a:p>
            <a:pPr eaLnBrk="1" hangingPunct="1"/>
            <a:r>
              <a:rPr lang="en-US" sz="3200" dirty="0">
                <a:latin typeface="Calibri" pitchFamily="34" charset="0"/>
              </a:rPr>
              <a:t>What’s your plan when you leave here?  </a:t>
            </a:r>
          </a:p>
          <a:p>
            <a:pPr eaLnBrk="1" hangingPunct="1"/>
            <a:r>
              <a:rPr lang="en-US" sz="3200" dirty="0">
                <a:latin typeface="Calibri" pitchFamily="34" charset="0"/>
              </a:rPr>
              <a:t>Are you going to be okay?</a:t>
            </a:r>
          </a:p>
          <a:p>
            <a:pPr marL="1371600" lvl="4" indent="0">
              <a:buNone/>
            </a:pPr>
            <a:endParaRPr lang="en-US" sz="1800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30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itle 1"/>
          <p:cNvSpPr>
            <a:spLocks noGrp="1"/>
          </p:cNvSpPr>
          <p:nvPr>
            <p:ph type="title" idx="4294967295"/>
          </p:nvPr>
        </p:nvSpPr>
        <p:spPr>
          <a:xfrm>
            <a:off x="671513" y="320589"/>
            <a:ext cx="7286453" cy="879475"/>
          </a:xfrm>
        </p:spPr>
        <p:txBody>
          <a:bodyPr>
            <a:normAutofit/>
          </a:bodyPr>
          <a:lstStyle/>
          <a:p>
            <a:r>
              <a:rPr lang="en-US" sz="4400" dirty="0"/>
              <a:t>Some “don’ts”</a:t>
            </a:r>
          </a:p>
        </p:txBody>
      </p:sp>
      <p:sp>
        <p:nvSpPr>
          <p:cNvPr id="177154" name="Content Placeholder 2"/>
          <p:cNvSpPr>
            <a:spLocks noGrp="1"/>
          </p:cNvSpPr>
          <p:nvPr>
            <p:ph idx="4294967295"/>
          </p:nvPr>
        </p:nvSpPr>
        <p:spPr>
          <a:xfrm>
            <a:off x="514758" y="1425621"/>
            <a:ext cx="8472487" cy="46402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“That’s not so bad.” </a:t>
            </a:r>
          </a:p>
          <a:p>
            <a:pPr lvl="1"/>
            <a:r>
              <a:rPr lang="en-US" sz="2400" i="1" dirty="0">
                <a:solidFill>
                  <a:srgbClr val="CE0F45"/>
                </a:solidFill>
              </a:rPr>
              <a:t>Don’t downplay their feelings.</a:t>
            </a:r>
          </a:p>
          <a:p>
            <a:r>
              <a:rPr lang="en-US" sz="2800" dirty="0">
                <a:solidFill>
                  <a:schemeClr val="tx1"/>
                </a:solidFill>
              </a:rPr>
              <a:t>“Wow. That sounds like a bad mistake. You must feel </a:t>
            </a:r>
            <a:r>
              <a:rPr lang="en-US" sz="2800" i="1" dirty="0">
                <a:solidFill>
                  <a:schemeClr val="tx1"/>
                </a:solidFill>
              </a:rPr>
              <a:t>awful.”</a:t>
            </a:r>
          </a:p>
          <a:p>
            <a:pPr lvl="1"/>
            <a:r>
              <a:rPr lang="en-US" sz="2400" i="1" dirty="0">
                <a:solidFill>
                  <a:srgbClr val="CE0F45"/>
                </a:solidFill>
              </a:rPr>
              <a:t>Don’t undermine their competency/confidence</a:t>
            </a:r>
          </a:p>
          <a:p>
            <a:r>
              <a:rPr lang="en-US" sz="2800" dirty="0"/>
              <a:t>“</a:t>
            </a:r>
            <a:r>
              <a:rPr lang="en-US" sz="2800" dirty="0">
                <a:solidFill>
                  <a:schemeClr val="tx1"/>
                </a:solidFill>
              </a:rPr>
              <a:t>What happened to me was much worse!” It’s NOT about you!</a:t>
            </a:r>
          </a:p>
          <a:p>
            <a:pPr lvl="1"/>
            <a:r>
              <a:rPr lang="en-US" sz="2400" i="1" dirty="0">
                <a:solidFill>
                  <a:srgbClr val="CE0F45"/>
                </a:solidFill>
              </a:rPr>
              <a:t>Don’t take over the conversation with your own experience, but do briefly share your own experience to reduce the peers feelings of isolation/shame.</a:t>
            </a:r>
          </a:p>
        </p:txBody>
      </p:sp>
    </p:spTree>
    <p:extLst>
      <p:ext uri="{BB962C8B-B14F-4D97-AF65-F5344CB8AC3E}">
        <p14:creationId xmlns:p14="http://schemas.microsoft.com/office/powerpoint/2010/main" val="3924197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214060" y="242047"/>
            <a:ext cx="7813834" cy="101065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/>
              <a:t>Facilitating resilience</a:t>
            </a:r>
          </a:p>
        </p:txBody>
      </p:sp>
      <p:sp>
        <p:nvSpPr>
          <p:cNvPr id="171010" name="Rectangle 3"/>
          <p:cNvSpPr>
            <a:spLocks noGrp="1" noChangeArrowheads="1"/>
          </p:cNvSpPr>
          <p:nvPr>
            <p:ph idx="1"/>
          </p:nvPr>
        </p:nvSpPr>
        <p:spPr>
          <a:xfrm>
            <a:off x="416859" y="1511564"/>
            <a:ext cx="8310282" cy="4787153"/>
          </a:xfrm>
        </p:spPr>
        <p:txBody>
          <a:bodyPr>
            <a:normAutofit fontScale="70000" lnSpcReduction="20000"/>
          </a:bodyPr>
          <a:lstStyle/>
          <a:p>
            <a:pPr marL="82296" indent="0">
              <a:lnSpc>
                <a:spcPct val="90000"/>
              </a:lnSpc>
              <a:buNone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Tell the peer to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…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Calibri" pitchFamily="34" charset="0"/>
              </a:rPr>
              <a:t>Determine what you can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41B6E6"/>
                </a:solidFill>
                <a:latin typeface="Calibri" pitchFamily="34" charset="0"/>
              </a:rPr>
              <a:t>Take control of what you can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41B6E6"/>
                </a:solidFill>
                <a:latin typeface="Calibri" pitchFamily="34" charset="0"/>
              </a:rPr>
              <a:t>Let go of what you cannot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Calibri" pitchFamily="34" charset="0"/>
              </a:rPr>
              <a:t>Avoid obsessive feedback loop</a:t>
            </a:r>
          </a:p>
          <a:p>
            <a:pPr lvl="1">
              <a:lnSpc>
                <a:spcPct val="90000"/>
              </a:lnSpc>
            </a:pPr>
            <a:r>
              <a:rPr lang="en-US" sz="29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Keep your head where your hands/</a:t>
            </a:r>
          </a:p>
          <a:p>
            <a:pPr marL="342900" lvl="1" indent="0">
              <a:lnSpc>
                <a:spcPct val="90000"/>
              </a:lnSpc>
              <a:buNone/>
            </a:pPr>
            <a:r>
              <a:rPr lang="en-US" sz="29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</a:rPr>
              <a:t>    feet are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Calibri" pitchFamily="34" charset="0"/>
              </a:rPr>
              <a:t>Develop a support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solidFill>
                  <a:srgbClr val="41B6E6"/>
                </a:solidFill>
                <a:latin typeface="Calibri" pitchFamily="34" charset="0"/>
              </a:rPr>
              <a:t>Spend time with positive people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Calibri" pitchFamily="34" charset="0"/>
              </a:rPr>
              <a:t>Manage expectations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latin typeface="Calibri" pitchFamily="34" charset="0"/>
              </a:rPr>
              <a:t>Take Care of You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41B6E6"/>
                </a:solidFill>
                <a:latin typeface="Calibri" pitchFamily="34" charset="0"/>
              </a:rPr>
              <a:t>Eat Right, Get Sleep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41B6E6"/>
                </a:solidFill>
                <a:latin typeface="Calibri" pitchFamily="34" charset="0"/>
              </a:rPr>
              <a:t>Allow yourself to have fun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41B6E6"/>
                </a:solidFill>
                <a:latin typeface="Calibri" pitchFamily="34" charset="0"/>
              </a:rPr>
              <a:t>(Re-iterate how difficult some of these simple things are during times of stress)</a:t>
            </a:r>
          </a:p>
          <a:p>
            <a:pPr lvl="1">
              <a:lnSpc>
                <a:spcPct val="90000"/>
              </a:lnSpc>
            </a:pPr>
            <a:endParaRPr lang="en-US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63" y="2123768"/>
            <a:ext cx="3940237" cy="3205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41154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7319A-0203-493A-97EA-4E855C37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Grounding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F928D-5D03-4785-B270-494AC6E2F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0298"/>
            <a:ext cx="8229600" cy="516242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Helps separate from emotional pain</a:t>
            </a:r>
          </a:p>
          <a:p>
            <a:r>
              <a:rPr lang="en-US" dirty="0"/>
              <a:t>Focus outward on external world</a:t>
            </a:r>
          </a:p>
          <a:p>
            <a:pPr lvl="0"/>
            <a:r>
              <a:rPr lang="en-US" dirty="0"/>
              <a:t>Rate mood before and after grounding to test if it worked (0-10)  10= extreme pain.</a:t>
            </a:r>
          </a:p>
          <a:p>
            <a:pPr lvl="0"/>
            <a:r>
              <a:rPr lang="en-US" dirty="0"/>
              <a:t>Keep eyes open, scan room, keep lights on, to help stay in touch with the present moment.</a:t>
            </a:r>
          </a:p>
          <a:p>
            <a:pPr lvl="0"/>
            <a:r>
              <a:rPr lang="en-US" b="1" u="sng" dirty="0"/>
              <a:t>No talking about negative feelings or journal writing </a:t>
            </a:r>
            <a:r>
              <a:rPr lang="en-US" dirty="0"/>
              <a:t>because you want to distract away from intense feeling at this point.</a:t>
            </a:r>
          </a:p>
          <a:p>
            <a:pPr lvl="0"/>
            <a:r>
              <a:rPr lang="en-US" b="1" u="sng" dirty="0"/>
              <a:t>Stay neutral…do not judge </a:t>
            </a:r>
            <a:r>
              <a:rPr lang="en-US" dirty="0"/>
              <a:t>surroundings for example if describing the walls you would think the walls are yellow, not the walls are ugly. </a:t>
            </a:r>
          </a:p>
          <a:p>
            <a:pPr lvl="0"/>
            <a:r>
              <a:rPr lang="en-US" dirty="0"/>
              <a:t>Focus on the present moment not the future or the past</a:t>
            </a:r>
          </a:p>
          <a:p>
            <a:pPr lvl="0"/>
            <a:r>
              <a:rPr lang="en-US" dirty="0"/>
              <a:t>Grounding is not a relaxation training…it is more active strategy.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60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D8B5-B314-4C4C-8709-721D768DC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Some tools: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ABC09-1F16-4211-91D2-D79C6CA3A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Calm</a:t>
            </a:r>
          </a:p>
          <a:p>
            <a:r>
              <a:rPr lang="en-US" dirty="0"/>
              <a:t>Virtual Hope Box</a:t>
            </a:r>
          </a:p>
          <a:p>
            <a:r>
              <a:rPr lang="en-US" dirty="0"/>
              <a:t>Ten Percent</a:t>
            </a:r>
          </a:p>
          <a:p>
            <a:r>
              <a:rPr lang="en-US" dirty="0"/>
              <a:t>Mood Path</a:t>
            </a:r>
          </a:p>
        </p:txBody>
      </p:sp>
    </p:spTree>
    <p:extLst>
      <p:ext uri="{BB962C8B-B14F-4D97-AF65-F5344CB8AC3E}">
        <p14:creationId xmlns:p14="http://schemas.microsoft.com/office/powerpoint/2010/main" val="19837258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Scenario #3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15" y="1573161"/>
            <a:ext cx="6135611" cy="4227871"/>
          </a:xfrm>
        </p:spPr>
      </p:pic>
    </p:spTree>
    <p:extLst>
      <p:ext uri="{BB962C8B-B14F-4D97-AF65-F5344CB8AC3E}">
        <p14:creationId xmlns:p14="http://schemas.microsoft.com/office/powerpoint/2010/main" val="54693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Small Group Exercise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5216" y="1727200"/>
            <a:ext cx="753549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just">
              <a:buFont typeface="+mj-lt"/>
              <a:buAutoNum type="arabicPeriod"/>
              <a:defRPr/>
            </a:pPr>
            <a:endParaRPr lang="en-US" sz="1500" dirty="0">
              <a:solidFill>
                <a:prstClr val="black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15" y="2806813"/>
            <a:ext cx="3570824" cy="267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34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 txBox="1">
            <a:spLocks noGrp="1"/>
          </p:cNvSpPr>
          <p:nvPr>
            <p:ph type="title"/>
          </p:nvPr>
        </p:nvSpPr>
        <p:spPr>
          <a:xfrm>
            <a:off x="265147" y="100628"/>
            <a:ext cx="8269253" cy="8721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4. Resources and </a:t>
            </a:r>
            <a:r>
              <a:rPr sz="4400" dirty="0"/>
              <a:t>Follow </a:t>
            </a:r>
            <a:r>
              <a:rPr lang="en-US" sz="4400" dirty="0"/>
              <a:t>U</a:t>
            </a:r>
            <a:r>
              <a:rPr sz="4400" dirty="0"/>
              <a:t>p</a:t>
            </a:r>
          </a:p>
        </p:txBody>
      </p:sp>
      <p:sp>
        <p:nvSpPr>
          <p:cNvPr id="65539" name="Content Placeholder 2"/>
          <p:cNvSpPr txBox="1">
            <a:spLocks noGrp="1"/>
          </p:cNvSpPr>
          <p:nvPr>
            <p:ph idx="1"/>
          </p:nvPr>
        </p:nvSpPr>
        <p:spPr>
          <a:xfrm>
            <a:off x="417547" y="1250577"/>
            <a:ext cx="8269253" cy="5607424"/>
          </a:xfrm>
        </p:spPr>
        <p:txBody>
          <a:bodyPr>
            <a:normAutofit fontScale="40000" lnSpcReduction="20000"/>
          </a:bodyPr>
          <a:lstStyle/>
          <a:p>
            <a:pPr>
              <a:buSzPct val="150000"/>
            </a:pPr>
            <a:r>
              <a:rPr sz="4000" dirty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more support </a:t>
            </a:r>
            <a:r>
              <a:rPr sz="4000" dirty="0">
                <a:latin typeface="Calibri" panose="020F0502020204030204" pitchFamily="34" charset="0"/>
                <a:cs typeface="Calibri" panose="020F0502020204030204" pitchFamily="34" charset="0"/>
              </a:rPr>
              <a:t>needed?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SzPct val="150000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Provide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Pamphlets or fliers (if available)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Articles that might be helpful – Sue Scott’s – Natural History of Second Victim Support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Annotated Bibliography</a:t>
            </a:r>
          </a:p>
          <a:p>
            <a:pPr lvl="1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Ask if you can touch base as needed (1 day- 2 wks.)</a:t>
            </a:r>
          </a:p>
          <a:p>
            <a:pPr lvl="1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Your contact information</a:t>
            </a:r>
          </a:p>
          <a:p>
            <a:pPr>
              <a:buSzPct val="150000"/>
              <a:buFontTx/>
              <a:buChar char="•"/>
            </a:pP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150000"/>
            </a:pPr>
            <a:r>
              <a:rPr sz="4000" dirty="0">
                <a:latin typeface="Calibri" panose="020F0502020204030204" pitchFamily="34" charset="0"/>
                <a:cs typeface="Calibri" panose="020F0502020204030204" pitchFamily="34" charset="0"/>
              </a:rPr>
              <a:t>Referral to additional resources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SzPct val="150000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Patient Safety</a:t>
            </a:r>
          </a:p>
          <a:p>
            <a:pPr lvl="1">
              <a:buSzPct val="150000"/>
            </a:pP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Risk Management – if the supportee needs more information about the process (if applicable)</a:t>
            </a:r>
          </a:p>
          <a:p>
            <a:pPr lvl="1">
              <a:buSzPct val="150000"/>
            </a:pP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Department Leaders</a:t>
            </a:r>
          </a:p>
          <a:p>
            <a:pPr lvl="1">
              <a:buSzPct val="150000"/>
            </a:pPr>
            <a:r>
              <a:rPr 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External Resources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A therapist who has a practice for clinicians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EAP</a:t>
            </a:r>
          </a:p>
          <a:p>
            <a:pPr lvl="2">
              <a:buSzPct val="150000"/>
              <a:buFont typeface="Courier New" pitchFamily="49" charset="0"/>
              <a:buChar char="o"/>
            </a:pP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150000"/>
            </a:pPr>
            <a:r>
              <a:rPr sz="4000" dirty="0">
                <a:latin typeface="Calibri" panose="020F0502020204030204" pitchFamily="34" charset="0"/>
                <a:cs typeface="Calibri" panose="020F0502020204030204" pitchFamily="34" charset="0"/>
              </a:rPr>
              <a:t>Additional assistance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(Caution)</a:t>
            </a:r>
          </a:p>
          <a:p>
            <a:pPr lvl="1">
              <a:buSzPct val="150000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Contact team leader (especially if concerned about their safety and the safety of others)	</a:t>
            </a:r>
          </a:p>
          <a:p>
            <a:pPr lvl="2">
              <a:buFont typeface="Courier New" pitchFamily="49" charset="0"/>
              <a:buChar char="o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Courier New" pitchFamily="49" charset="0"/>
              <a:buChar char="o"/>
            </a:pP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90754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80060" y="224367"/>
            <a:ext cx="8863915" cy="89528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67500" tIns="35100" rIns="67500" bIns="35100" anchor="b" compatLnSpc="0"/>
          <a:lstStyle/>
          <a:p>
            <a:pPr>
              <a:defRPr/>
            </a:pPr>
            <a:r>
              <a:rPr lang="en-US" sz="4400" dirty="0">
                <a:solidFill>
                  <a:srgbClr val="005480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Words of Caution for  Peer Supporters</a:t>
            </a:r>
          </a:p>
        </p:txBody>
      </p:sp>
      <p:sp>
        <p:nvSpPr>
          <p:cNvPr id="3" name="Freeform 2"/>
          <p:cNvSpPr/>
          <p:nvPr/>
        </p:nvSpPr>
        <p:spPr>
          <a:xfrm>
            <a:off x="468086" y="1389214"/>
            <a:ext cx="7772400" cy="46257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137160" tIns="68580" compatLnSpc="0"/>
          <a:lstStyle/>
          <a:p>
            <a:pPr marL="457200" indent="-457200">
              <a:spcBef>
                <a:spcPts val="187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ea typeface="Arial" pitchFamily="34"/>
                <a:cs typeface="Lucida Sans Unicode" pitchFamily="34" charset="0"/>
              </a:rPr>
              <a:t>Know your limits</a:t>
            </a:r>
          </a:p>
          <a:p>
            <a:pPr marL="457200" indent="-457200">
              <a:spcBef>
                <a:spcPts val="187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ea typeface="Arial" pitchFamily="34"/>
                <a:cs typeface="Lucida Sans Unicode" pitchFamily="34" charset="0"/>
              </a:rPr>
              <a:t>Know your own issues</a:t>
            </a:r>
          </a:p>
          <a:p>
            <a:pPr marL="457200" indent="-457200">
              <a:spcBef>
                <a:spcPts val="187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ea typeface="Arial" pitchFamily="34"/>
                <a:cs typeface="Lucida Sans Unicode" pitchFamily="34" charset="0"/>
              </a:rPr>
              <a:t>Beware your prejudices/judgments</a:t>
            </a:r>
          </a:p>
          <a:p>
            <a:pPr marL="457200" indent="-457200">
              <a:spcBef>
                <a:spcPts val="187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ea typeface="Arial" pitchFamily="34"/>
                <a:cs typeface="Lucida Sans Unicode" pitchFamily="34" charset="0"/>
              </a:rPr>
              <a:t>Supporting the peer supporter is essential</a:t>
            </a:r>
          </a:p>
          <a:p>
            <a:pPr marL="197640" indent="-197640">
              <a:spcBef>
                <a:spcPts val="187"/>
              </a:spcBef>
              <a:defRPr/>
            </a:pPr>
            <a:r>
              <a:rPr lang="en-US" sz="2100" dirty="0">
                <a:solidFill>
                  <a:prstClr val="black"/>
                </a:solidFill>
                <a:ea typeface="Arial" pitchFamily="34"/>
                <a:cs typeface="Arial" pitchFamily="34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94" y="3421067"/>
            <a:ext cx="3731384" cy="259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2300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Scenario #4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0" y="1506511"/>
            <a:ext cx="6076336" cy="4078211"/>
          </a:xfrm>
        </p:spPr>
      </p:pic>
    </p:spTree>
    <p:extLst>
      <p:ext uri="{BB962C8B-B14F-4D97-AF65-F5344CB8AC3E}">
        <p14:creationId xmlns:p14="http://schemas.microsoft.com/office/powerpoint/2010/main" val="2387333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4522">
            <a:off x="1960926" y="1792188"/>
            <a:ext cx="5290368" cy="3962669"/>
          </a:xfrm>
        </p:spPr>
      </p:pic>
    </p:spTree>
    <p:extLst>
      <p:ext uri="{BB962C8B-B14F-4D97-AF65-F5344CB8AC3E}">
        <p14:creationId xmlns:p14="http://schemas.microsoft.com/office/powerpoint/2010/main" val="14015840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Peer Supporter Toolbox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591" y="1440893"/>
            <a:ext cx="8229600" cy="4135582"/>
          </a:xfrm>
        </p:spPr>
        <p:txBody>
          <a:bodyPr/>
          <a:lstStyle/>
          <a:p>
            <a:r>
              <a:rPr lang="en-US" sz="2800" dirty="0"/>
              <a:t>Quick Reference Guide of Peer Support Steps</a:t>
            </a:r>
          </a:p>
          <a:p>
            <a:r>
              <a:rPr lang="en-US" sz="2800" dirty="0"/>
              <a:t>Listening Skills </a:t>
            </a:r>
          </a:p>
          <a:p>
            <a:r>
              <a:rPr lang="en-US" sz="2800" dirty="0"/>
              <a:t>Do’s and Don'ts of Good Listening</a:t>
            </a:r>
          </a:p>
          <a:p>
            <a:r>
              <a:rPr lang="en-US" sz="2800" dirty="0"/>
              <a:t>Pocket Guide: Caring for Yourself in the Face of Difficult Work</a:t>
            </a:r>
          </a:p>
          <a:p>
            <a:r>
              <a:rPr lang="en-US" sz="2800" dirty="0"/>
              <a:t>Common Reactions to Trauma</a:t>
            </a:r>
          </a:p>
          <a:p>
            <a:r>
              <a:rPr lang="en-US" sz="2800" dirty="0"/>
              <a:t>List of Articles we recommend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331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1" y="285750"/>
            <a:ext cx="8629650" cy="3790950"/>
          </a:xfrm>
        </p:spPr>
        <p:txBody>
          <a:bodyPr/>
          <a:lstStyle/>
          <a:p>
            <a:r>
              <a:rPr lang="en-US" dirty="0"/>
              <a:t>Review of Special Considerations and Overcoming Obstacles for the Clinician Support Team</a:t>
            </a:r>
          </a:p>
        </p:txBody>
      </p:sp>
    </p:spTree>
    <p:extLst>
      <p:ext uri="{BB962C8B-B14F-4D97-AF65-F5344CB8AC3E}">
        <p14:creationId xmlns:p14="http://schemas.microsoft.com/office/powerpoint/2010/main" val="35416033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70503"/>
            <a:ext cx="6853238" cy="993775"/>
          </a:xfrm>
        </p:spPr>
        <p:txBody>
          <a:bodyPr/>
          <a:lstStyle/>
          <a:p>
            <a:r>
              <a:rPr lang="en-US" sz="4000" dirty="0"/>
              <a:t>The Joint Commission</a:t>
            </a:r>
            <a:br>
              <a:rPr lang="en-US" sz="4000" dirty="0"/>
            </a:br>
            <a:r>
              <a:rPr lang="en-US" sz="4000" dirty="0"/>
              <a:t>LD .04.04.05  EP9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CE0F45"/>
                </a:solidFill>
              </a:rPr>
              <a:t>The leaders make support systems available for staff who have been involved in an adverse or sentinel event.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679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Challenges to Providing Support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35320"/>
            <a:ext cx="8467344" cy="4590289"/>
          </a:xfrm>
        </p:spPr>
        <p:txBody>
          <a:bodyPr>
            <a:normAutofit/>
          </a:bodyPr>
          <a:lstStyle/>
          <a:p>
            <a:pPr marL="800100" indent="-457200">
              <a:lnSpc>
                <a:spcPct val="120000"/>
              </a:lnSpc>
              <a:spcBef>
                <a:spcPts val="0"/>
              </a:spcBef>
              <a:buSzPct val="125000"/>
            </a:pPr>
            <a:r>
              <a:rPr lang="en-US" sz="2800" kern="0" dirty="0">
                <a:solidFill>
                  <a:schemeClr val="tx1"/>
                </a:solidFill>
                <a:latin typeface="+mn-lt"/>
              </a:rPr>
              <a:t>Stigma to reaching out for help</a:t>
            </a:r>
          </a:p>
          <a:p>
            <a:pPr marL="800100" indent="-457200">
              <a:lnSpc>
                <a:spcPct val="120000"/>
              </a:lnSpc>
              <a:spcBef>
                <a:spcPts val="0"/>
              </a:spcBef>
              <a:buSzPct val="125000"/>
            </a:pPr>
            <a:r>
              <a:rPr lang="en-US" sz="2800" kern="0" dirty="0">
                <a:solidFill>
                  <a:schemeClr val="tx1"/>
                </a:solidFill>
                <a:latin typeface="+mn-lt"/>
              </a:rPr>
              <a:t>High acuity areas have little time to integrate what has happened</a:t>
            </a:r>
          </a:p>
          <a:p>
            <a:pPr marL="800100" indent="-457200">
              <a:lnSpc>
                <a:spcPct val="120000"/>
              </a:lnSpc>
              <a:spcBef>
                <a:spcPts val="0"/>
              </a:spcBef>
              <a:buSzPct val="125000"/>
            </a:pPr>
            <a:r>
              <a:rPr lang="en-US" sz="2800" kern="0" dirty="0">
                <a:solidFill>
                  <a:schemeClr val="tx1"/>
                </a:solidFill>
                <a:latin typeface="+mn-lt"/>
              </a:rPr>
              <a:t>Intense fear of the unknown</a:t>
            </a:r>
          </a:p>
          <a:p>
            <a:pPr marL="800100" indent="-457200">
              <a:lnSpc>
                <a:spcPct val="120000"/>
              </a:lnSpc>
              <a:spcBef>
                <a:spcPts val="0"/>
              </a:spcBef>
              <a:buSzPct val="125000"/>
            </a:pPr>
            <a:r>
              <a:rPr lang="en-US" sz="2800" kern="0" dirty="0">
                <a:solidFill>
                  <a:schemeClr val="tx1"/>
                </a:solidFill>
                <a:latin typeface="+mn-lt"/>
              </a:rPr>
              <a:t>Fear a compromise of collegial relationships because of event</a:t>
            </a:r>
          </a:p>
          <a:p>
            <a:pPr marL="800100" indent="-457200">
              <a:lnSpc>
                <a:spcPct val="120000"/>
              </a:lnSpc>
              <a:spcBef>
                <a:spcPts val="0"/>
              </a:spcBef>
              <a:buSzPct val="125000"/>
            </a:pPr>
            <a:r>
              <a:rPr lang="en-US" sz="2800" kern="0" dirty="0">
                <a:solidFill>
                  <a:schemeClr val="tx1"/>
                </a:solidFill>
                <a:latin typeface="+mn-lt"/>
              </a:rPr>
              <a:t>Fear of future legal woes - HIPAA, confidentiality Implications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676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Medical Legal Implications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69135"/>
            <a:ext cx="7077456" cy="3961847"/>
          </a:xfrm>
        </p:spPr>
        <p:txBody>
          <a:bodyPr/>
          <a:lstStyle/>
          <a:p>
            <a:r>
              <a:rPr lang="en-US" sz="2800" dirty="0"/>
              <a:t>Partner with Risk Manager and  Hospital’s General Counsel</a:t>
            </a:r>
          </a:p>
          <a:p>
            <a:r>
              <a:rPr lang="en-US" sz="2800" dirty="0"/>
              <a:t>Agreement of services to offer</a:t>
            </a:r>
          </a:p>
          <a:p>
            <a:r>
              <a:rPr lang="en-US" sz="2800" dirty="0"/>
              <a:t>Gain support </a:t>
            </a:r>
          </a:p>
          <a:p>
            <a:r>
              <a:rPr lang="en-US" sz="2800" dirty="0"/>
              <a:t>Keep informed</a:t>
            </a:r>
          </a:p>
          <a:p>
            <a:r>
              <a:rPr lang="en-US" sz="2800" dirty="0"/>
              <a:t>Main issues = Confidentiality and Discoverability</a:t>
            </a:r>
            <a:br>
              <a:rPr lang="en-US" sz="2800" dirty="0"/>
            </a:b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37" y="4615688"/>
            <a:ext cx="3712464" cy="22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084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Final Thoughts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72382"/>
            <a:ext cx="8229600" cy="413558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You probably don’t feel like you are ready to be a supporter.  You don’t have to be perfect. You are better than they have now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Like everything, you will get better with practice. Be brave and be helpful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We are at the end of a phone to help</a:t>
            </a:r>
          </a:p>
        </p:txBody>
      </p:sp>
    </p:spTree>
    <p:extLst>
      <p:ext uri="{BB962C8B-B14F-4D97-AF65-F5344CB8AC3E}">
        <p14:creationId xmlns:p14="http://schemas.microsoft.com/office/powerpoint/2010/main" val="8782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Supports</a:t>
            </a:r>
          </a:p>
        </p:txBody>
      </p:sp>
    </p:spTree>
    <p:extLst>
      <p:ext uri="{BB962C8B-B14F-4D97-AF65-F5344CB8AC3E}">
        <p14:creationId xmlns:p14="http://schemas.microsoft.com/office/powerpoint/2010/main" val="16492078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24" y="1058364"/>
            <a:ext cx="8003177" cy="3084049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Wrap up and </a:t>
            </a:r>
            <a:br>
              <a:rPr lang="en-US" sz="7200" dirty="0"/>
            </a:br>
            <a:r>
              <a:rPr lang="en-US" sz="7200" dirty="0"/>
              <a:t>Evaluations</a:t>
            </a:r>
          </a:p>
        </p:txBody>
      </p:sp>
    </p:spTree>
    <p:extLst>
      <p:ext uri="{BB962C8B-B14F-4D97-AF65-F5344CB8AC3E}">
        <p14:creationId xmlns:p14="http://schemas.microsoft.com/office/powerpoint/2010/main" val="124114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123"/>
            <a:ext cx="8229600" cy="47258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EAP – Employee Assistance Program</a:t>
            </a:r>
          </a:p>
          <a:p>
            <a:pPr marL="0" indent="0">
              <a:buNone/>
            </a:pPr>
            <a:r>
              <a:rPr lang="en-US" dirty="0"/>
              <a:t>Chaplaincy</a:t>
            </a:r>
          </a:p>
          <a:p>
            <a:pPr marL="0" indent="0">
              <a:buNone/>
            </a:pPr>
            <a:r>
              <a:rPr lang="en-US" dirty="0"/>
              <a:t>Social Work </a:t>
            </a:r>
          </a:p>
          <a:p>
            <a:pPr marL="0" indent="0">
              <a:buNone/>
            </a:pPr>
            <a:r>
              <a:rPr lang="en-US" dirty="0"/>
              <a:t>Psychiatry</a:t>
            </a:r>
          </a:p>
        </p:txBody>
      </p:sp>
    </p:spTree>
    <p:extLst>
      <p:ext uri="{BB962C8B-B14F-4D97-AF65-F5344CB8AC3E}">
        <p14:creationId xmlns:p14="http://schemas.microsoft.com/office/powerpoint/2010/main" val="9128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738" y="229934"/>
            <a:ext cx="7813787" cy="3780091"/>
          </a:xfrm>
        </p:spPr>
        <p:txBody>
          <a:bodyPr/>
          <a:lstStyle/>
          <a:p>
            <a:r>
              <a:rPr lang="en-US" dirty="0"/>
              <a:t>Brief History of Clinician Support and “Second Victim”</a:t>
            </a:r>
          </a:p>
        </p:txBody>
      </p:sp>
    </p:spTree>
    <p:extLst>
      <p:ext uri="{BB962C8B-B14F-4D97-AF65-F5344CB8AC3E}">
        <p14:creationId xmlns:p14="http://schemas.microsoft.com/office/powerpoint/2010/main" val="345240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56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What Does It Look Like?</a:t>
            </a:r>
          </a:p>
        </p:txBody>
      </p:sp>
      <p:pic>
        <p:nvPicPr>
          <p:cNvPr id="10243" name="Picture 5" descr="depre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1600200"/>
            <a:ext cx="41544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619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effectLst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>
              <a:effectLst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1" y="6307415"/>
            <a:ext cx="230505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From Sue Scott’s Work</a:t>
            </a:r>
          </a:p>
        </p:txBody>
      </p:sp>
    </p:spTree>
    <p:extLst>
      <p:ext uri="{BB962C8B-B14F-4D97-AF65-F5344CB8AC3E}">
        <p14:creationId xmlns:p14="http://schemas.microsoft.com/office/powerpoint/2010/main" val="26905317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28.9|2.8|15.3"/>
</p:tagLst>
</file>

<file path=ppt/theme/theme1.xml><?xml version="1.0" encoding="utf-8"?>
<a:theme xmlns:a="http://schemas.openxmlformats.org/drawingml/2006/main" name="BLC PowerPoint Template - updated Oct 2017">
  <a:themeElements>
    <a:clrScheme name="BLC_theme1">
      <a:dk1>
        <a:sysClr val="windowText" lastClr="000000"/>
      </a:dk1>
      <a:lt1>
        <a:sysClr val="window" lastClr="FFFFFF"/>
      </a:lt1>
      <a:dk2>
        <a:srgbClr val="005480"/>
      </a:dk2>
      <a:lt2>
        <a:srgbClr val="D0D0D0"/>
      </a:lt2>
      <a:accent1>
        <a:srgbClr val="005480"/>
      </a:accent1>
      <a:accent2>
        <a:srgbClr val="CC6600"/>
      </a:accent2>
      <a:accent3>
        <a:srgbClr val="CC9933"/>
      </a:accent3>
      <a:accent4>
        <a:srgbClr val="535353"/>
      </a:accent4>
      <a:accent5>
        <a:srgbClr val="3D6B8A"/>
      </a:accent5>
      <a:accent6>
        <a:srgbClr val="005480"/>
      </a:accent6>
      <a:hlink>
        <a:srgbClr val="CC6600"/>
      </a:hlink>
      <a:folHlink>
        <a:srgbClr val="CC6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C PowerPoint Template - updated Oct 2017">
  <a:themeElements>
    <a:clrScheme name="BLC_theme1">
      <a:dk1>
        <a:sysClr val="windowText" lastClr="000000"/>
      </a:dk1>
      <a:lt1>
        <a:sysClr val="window" lastClr="FFFFFF"/>
      </a:lt1>
      <a:dk2>
        <a:srgbClr val="005480"/>
      </a:dk2>
      <a:lt2>
        <a:srgbClr val="D0D0D0"/>
      </a:lt2>
      <a:accent1>
        <a:srgbClr val="005480"/>
      </a:accent1>
      <a:accent2>
        <a:srgbClr val="CC6600"/>
      </a:accent2>
      <a:accent3>
        <a:srgbClr val="CC9933"/>
      </a:accent3>
      <a:accent4>
        <a:srgbClr val="535353"/>
      </a:accent4>
      <a:accent5>
        <a:srgbClr val="3D6B8A"/>
      </a:accent5>
      <a:accent6>
        <a:srgbClr val="005480"/>
      </a:accent6>
      <a:hlink>
        <a:srgbClr val="CC6600"/>
      </a:hlink>
      <a:folHlink>
        <a:srgbClr val="CC6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BLC PowerPoint Template - updated Oct 2017">
  <a:themeElements>
    <a:clrScheme name="BLC_theme1">
      <a:dk1>
        <a:sysClr val="windowText" lastClr="000000"/>
      </a:dk1>
      <a:lt1>
        <a:sysClr val="window" lastClr="FFFFFF"/>
      </a:lt1>
      <a:dk2>
        <a:srgbClr val="005480"/>
      </a:dk2>
      <a:lt2>
        <a:srgbClr val="D0D0D0"/>
      </a:lt2>
      <a:accent1>
        <a:srgbClr val="005480"/>
      </a:accent1>
      <a:accent2>
        <a:srgbClr val="CC6600"/>
      </a:accent2>
      <a:accent3>
        <a:srgbClr val="CC9933"/>
      </a:accent3>
      <a:accent4>
        <a:srgbClr val="535353"/>
      </a:accent4>
      <a:accent5>
        <a:srgbClr val="3D6B8A"/>
      </a:accent5>
      <a:accent6>
        <a:srgbClr val="005480"/>
      </a:accent6>
      <a:hlink>
        <a:srgbClr val="CC6600"/>
      </a:hlink>
      <a:folHlink>
        <a:srgbClr val="CC6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A6BD6170C9164DA490496C365FD2E6" ma:contentTypeVersion="13" ma:contentTypeDescription="Create a new document." ma:contentTypeScope="" ma:versionID="0246a53db60d999de9bb02207971d113">
  <xsd:schema xmlns:xsd="http://www.w3.org/2001/XMLSchema" xmlns:xs="http://www.w3.org/2001/XMLSchema" xmlns:p="http://schemas.microsoft.com/office/2006/metadata/properties" xmlns:ns2="f1544004-7248-4312-b2d4-855665d7a2f6" xmlns:ns3="257aff42-bc22-40b0-a140-1b9cabdf45a7" targetNamespace="http://schemas.microsoft.com/office/2006/metadata/properties" ma:root="true" ma:fieldsID="cdbe36f48a36c71c01ad32f28cc5fd9d" ns2:_="" ns3:_="">
    <xsd:import namespace="f1544004-7248-4312-b2d4-855665d7a2f6"/>
    <xsd:import namespace="257aff42-bc22-40b0-a140-1b9cabdf45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44004-7248-4312-b2d4-855665d7a2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aff42-bc22-40b0-a140-1b9cabdf45a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B5FAB-61BB-41B2-AC16-D927F9D565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DCA073-AE6E-4475-A9CF-288CB9AC9F4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052CCB0-8106-4673-86E9-9DE9D0B27A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44004-7248-4312-b2d4-855665d7a2f6"/>
    <ds:schemaRef ds:uri="257aff42-bc22-40b0-a140-1b9cabdf45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</TotalTime>
  <Words>1580</Words>
  <Application>Microsoft Office PowerPoint</Application>
  <PresentationFormat>On-screen Show (4:3)</PresentationFormat>
  <Paragraphs>294</Paragraphs>
  <Slides>50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BLC PowerPoint Template - updated Oct 2017</vt:lpstr>
      <vt:lpstr>1_BLC PowerPoint Template - updated Oct 2017</vt:lpstr>
      <vt:lpstr>2_BLC PowerPoint Template - updated Oct 2017</vt:lpstr>
      <vt:lpstr> Sample                           Peer Support Training </vt:lpstr>
      <vt:lpstr>Welcome and Overview</vt:lpstr>
      <vt:lpstr>Introductions</vt:lpstr>
      <vt:lpstr>Small Group Exercise</vt:lpstr>
      <vt:lpstr>Internal Supports</vt:lpstr>
      <vt:lpstr>Examples</vt:lpstr>
      <vt:lpstr>Brief History of Clinician Support and “Second Victim”</vt:lpstr>
      <vt:lpstr>What Does It Look Like?</vt:lpstr>
      <vt:lpstr>PowerPoint Presentation</vt:lpstr>
      <vt:lpstr>PowerPoint Presentation</vt:lpstr>
      <vt:lpstr>PowerPoint Presentation</vt:lpstr>
      <vt:lpstr>PowerPoint Presentation</vt:lpstr>
      <vt:lpstr>Six Stages</vt:lpstr>
      <vt:lpstr>Break</vt:lpstr>
      <vt:lpstr>PowerPoint Presentation</vt:lpstr>
      <vt:lpstr>Peer Support Basics -  Skill Building</vt:lpstr>
      <vt:lpstr>Peer Support Team: Hallmarks</vt:lpstr>
      <vt:lpstr>Peer Supporter Role Description</vt:lpstr>
      <vt:lpstr>Basic Peer Communication Techniques</vt:lpstr>
      <vt:lpstr>The Three Tiered Model of Support</vt:lpstr>
      <vt:lpstr>Clinician Support Interventions</vt:lpstr>
      <vt:lpstr>Five Key Actions –  Department Leaders</vt:lpstr>
      <vt:lpstr>Clinician Support Interventions</vt:lpstr>
      <vt:lpstr>Clinician Support Interventions</vt:lpstr>
      <vt:lpstr>Structure of a Peer Support Conversation</vt:lpstr>
      <vt:lpstr>1. The Reach Out - Introduction </vt:lpstr>
      <vt:lpstr>Ways to reach out</vt:lpstr>
      <vt:lpstr>Scenario #1</vt:lpstr>
      <vt:lpstr>2. Exploration</vt:lpstr>
      <vt:lpstr>Guidelines for the General Discussion</vt:lpstr>
      <vt:lpstr>Scenario #2</vt:lpstr>
      <vt:lpstr>Lunch</vt:lpstr>
      <vt:lpstr>Resilience Skills</vt:lpstr>
      <vt:lpstr>3. Coping:  drawing on the peer’s past experience</vt:lpstr>
      <vt:lpstr>Some “don’ts”</vt:lpstr>
      <vt:lpstr>Facilitating resilience</vt:lpstr>
      <vt:lpstr>Grounding</vt:lpstr>
      <vt:lpstr>Some tools:</vt:lpstr>
      <vt:lpstr>Scenario #3</vt:lpstr>
      <vt:lpstr>4. Resources and Follow Up</vt:lpstr>
      <vt:lpstr>PowerPoint Presentation</vt:lpstr>
      <vt:lpstr>Scenario #4</vt:lpstr>
      <vt:lpstr>PowerPoint Presentation</vt:lpstr>
      <vt:lpstr>Peer Supporter Toolbox</vt:lpstr>
      <vt:lpstr>Review of Special Considerations and Overcoming Obstacles for the Clinician Support Team</vt:lpstr>
      <vt:lpstr>The Joint Commission LD .04.04.05  EP9</vt:lpstr>
      <vt:lpstr>Challenges to Providing Support</vt:lpstr>
      <vt:lpstr>Medical Legal Implications</vt:lpstr>
      <vt:lpstr>Final Thoughts</vt:lpstr>
      <vt:lpstr>Wrap up and  Evaluations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Kenney, Linda (BLC)</dc:creator>
  <cp:lastModifiedBy>Kenney, Linda (BLC)</cp:lastModifiedBy>
  <cp:revision>11</cp:revision>
  <dcterms:created xsi:type="dcterms:W3CDTF">2020-03-30T17:43:02Z</dcterms:created>
  <dcterms:modified xsi:type="dcterms:W3CDTF">2021-08-26T22:37:08Z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0x0101004BA6BD6170C9164DA490496C365FD2E6</vt:lpwstr>
  </property>
</Properties>
</file>